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1"/>
  </p:notesMasterIdLst>
  <p:handoutMasterIdLst>
    <p:handoutMasterId r:id="rId32"/>
  </p:handout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4" r:id="rId17"/>
    <p:sldId id="271" r:id="rId18"/>
    <p:sldId id="286" r:id="rId19"/>
    <p:sldId id="272" r:id="rId20"/>
    <p:sldId id="273"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2662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8" autoAdjust="0"/>
    <p:restoredTop sz="67971" autoAdjust="0"/>
  </p:normalViewPr>
  <p:slideViewPr>
    <p:cSldViewPr>
      <p:cViewPr varScale="1">
        <p:scale>
          <a:sx n="57" d="100"/>
          <a:sy n="57" d="100"/>
        </p:scale>
        <p:origin x="-1746"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3312"/>
          </a:xfrm>
          <a:prstGeom prst="rect">
            <a:avLst/>
          </a:prstGeom>
        </p:spPr>
        <p:txBody>
          <a:bodyPr vert="horz" lIns="91435" tIns="45718" rIns="91435" bIns="45718"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3312"/>
          </a:xfrm>
          <a:prstGeom prst="rect">
            <a:avLst/>
          </a:prstGeom>
        </p:spPr>
        <p:txBody>
          <a:bodyPr vert="horz" lIns="91435" tIns="45718" rIns="91435" bIns="45718" rtlCol="0"/>
          <a:lstStyle>
            <a:lvl1pPr algn="r">
              <a:defRPr sz="1200"/>
            </a:lvl1pPr>
          </a:lstStyle>
          <a:p>
            <a:fld id="{F9A79BAC-26CB-47EC-9230-812ED9D13061}" type="datetimeFigureOut">
              <a:rPr lang="en-US" smtClean="0"/>
              <a:pPr/>
              <a:t>1/7/2013</a:t>
            </a:fld>
            <a:endParaRPr lang="en-US" dirty="0"/>
          </a:p>
        </p:txBody>
      </p:sp>
      <p:sp>
        <p:nvSpPr>
          <p:cNvPr id="4" name="Footer Placeholder 3"/>
          <p:cNvSpPr>
            <a:spLocks noGrp="1"/>
          </p:cNvSpPr>
          <p:nvPr>
            <p:ph type="ftr" sz="quarter" idx="2"/>
          </p:nvPr>
        </p:nvSpPr>
        <p:spPr>
          <a:xfrm>
            <a:off x="0" y="8801318"/>
            <a:ext cx="2971800" cy="463312"/>
          </a:xfrm>
          <a:prstGeom prst="rect">
            <a:avLst/>
          </a:prstGeom>
        </p:spPr>
        <p:txBody>
          <a:bodyPr vert="horz" lIns="91435" tIns="45718" rIns="91435" bIns="45718"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801318"/>
            <a:ext cx="2971800" cy="463312"/>
          </a:xfrm>
          <a:prstGeom prst="rect">
            <a:avLst/>
          </a:prstGeom>
        </p:spPr>
        <p:txBody>
          <a:bodyPr vert="horz" lIns="91435" tIns="45718" rIns="91435" bIns="45718" rtlCol="0" anchor="b"/>
          <a:lstStyle>
            <a:lvl1pPr algn="r">
              <a:defRPr sz="1200"/>
            </a:lvl1pPr>
          </a:lstStyle>
          <a:p>
            <a:fld id="{DBACAF5F-0B97-4046-8FE2-1295F306FB7B}"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3312"/>
          </a:xfrm>
          <a:prstGeom prst="rect">
            <a:avLst/>
          </a:prstGeom>
        </p:spPr>
        <p:txBody>
          <a:bodyPr vert="horz" lIns="91435" tIns="45718" rIns="91435" bIns="45718" rtlCol="0"/>
          <a:lstStyle>
            <a:lvl1pPr algn="l">
              <a:defRPr sz="1200"/>
            </a:lvl1pPr>
          </a:lstStyle>
          <a:p>
            <a:endParaRPr lang="en-US" dirty="0"/>
          </a:p>
        </p:txBody>
      </p:sp>
      <p:sp>
        <p:nvSpPr>
          <p:cNvPr id="3" name="Date Placeholder 2"/>
          <p:cNvSpPr>
            <a:spLocks noGrp="1"/>
          </p:cNvSpPr>
          <p:nvPr>
            <p:ph type="dt" idx="1"/>
          </p:nvPr>
        </p:nvSpPr>
        <p:spPr>
          <a:xfrm>
            <a:off x="3884613" y="0"/>
            <a:ext cx="2971800" cy="463312"/>
          </a:xfrm>
          <a:prstGeom prst="rect">
            <a:avLst/>
          </a:prstGeom>
        </p:spPr>
        <p:txBody>
          <a:bodyPr vert="horz" lIns="91435" tIns="45718" rIns="91435" bIns="45718" rtlCol="0"/>
          <a:lstStyle>
            <a:lvl1pPr algn="r">
              <a:defRPr sz="1200"/>
            </a:lvl1pPr>
          </a:lstStyle>
          <a:p>
            <a:fld id="{800CE5AB-8692-4305-980F-70A656BEF77C}" type="datetimeFigureOut">
              <a:rPr lang="en-US" smtClean="0"/>
              <a:pPr/>
              <a:t>1/7/2013</a:t>
            </a:fld>
            <a:endParaRPr lang="en-US" dirty="0"/>
          </a:p>
        </p:txBody>
      </p:sp>
      <p:sp>
        <p:nvSpPr>
          <p:cNvPr id="4" name="Slide Image Placeholder 3"/>
          <p:cNvSpPr>
            <a:spLocks noGrp="1" noRot="1" noChangeAspect="1"/>
          </p:cNvSpPr>
          <p:nvPr>
            <p:ph type="sldImg" idx="2"/>
          </p:nvPr>
        </p:nvSpPr>
        <p:spPr>
          <a:xfrm>
            <a:off x="1112838" y="695325"/>
            <a:ext cx="4632325" cy="3475038"/>
          </a:xfrm>
          <a:prstGeom prst="rect">
            <a:avLst/>
          </a:prstGeom>
          <a:noFill/>
          <a:ln w="12700">
            <a:solidFill>
              <a:prstClr val="black"/>
            </a:solidFill>
          </a:ln>
        </p:spPr>
        <p:txBody>
          <a:bodyPr vert="horz" lIns="91435" tIns="45718" rIns="91435" bIns="45718" rtlCol="0" anchor="ctr"/>
          <a:lstStyle/>
          <a:p>
            <a:endParaRPr lang="en-US" dirty="0"/>
          </a:p>
        </p:txBody>
      </p:sp>
      <p:sp>
        <p:nvSpPr>
          <p:cNvPr id="5" name="Notes Placeholder 4"/>
          <p:cNvSpPr>
            <a:spLocks noGrp="1"/>
          </p:cNvSpPr>
          <p:nvPr>
            <p:ph type="body" sz="quarter" idx="3"/>
          </p:nvPr>
        </p:nvSpPr>
        <p:spPr>
          <a:xfrm>
            <a:off x="685800" y="4401464"/>
            <a:ext cx="5486400" cy="4169807"/>
          </a:xfrm>
          <a:prstGeom prst="rect">
            <a:avLst/>
          </a:prstGeom>
        </p:spPr>
        <p:txBody>
          <a:bodyPr vert="horz" lIns="91435" tIns="45718" rIns="91435" bIns="4571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01318"/>
            <a:ext cx="2971800" cy="463312"/>
          </a:xfrm>
          <a:prstGeom prst="rect">
            <a:avLst/>
          </a:prstGeom>
        </p:spPr>
        <p:txBody>
          <a:bodyPr vert="horz" lIns="91435" tIns="45718" rIns="91435" bIns="45718"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01318"/>
            <a:ext cx="2971800" cy="463312"/>
          </a:xfrm>
          <a:prstGeom prst="rect">
            <a:avLst/>
          </a:prstGeom>
        </p:spPr>
        <p:txBody>
          <a:bodyPr vert="horz" lIns="91435" tIns="45718" rIns="91435" bIns="45718" rtlCol="0" anchor="b"/>
          <a:lstStyle>
            <a:lvl1pPr algn="r">
              <a:defRPr sz="1200"/>
            </a:lvl1pPr>
          </a:lstStyle>
          <a:p>
            <a:fld id="{AF80E57F-880C-41EE-9B62-9F13EE727003}"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dirty="0" smtClean="0"/>
              <a:t>Techniques to summarizing:</a:t>
            </a:r>
          </a:p>
          <a:p>
            <a:pPr marL="507972" indent="-507972">
              <a:buFont typeface="+mj-lt"/>
              <a:buAutoNum type="arabicPeriod"/>
            </a:pPr>
            <a:r>
              <a:rPr lang="en-US" dirty="0" smtClean="0"/>
              <a:t>Catch the authors purpose</a:t>
            </a:r>
          </a:p>
          <a:p>
            <a:pPr marL="903061" lvl="1" indent="-507972">
              <a:buFont typeface="+mj-lt"/>
              <a:buAutoNum type="arabicPeriod"/>
            </a:pPr>
            <a:r>
              <a:rPr lang="en-US" dirty="0" smtClean="0"/>
              <a:t>Helps reader identify important information from less important information. </a:t>
            </a:r>
          </a:p>
          <a:p>
            <a:pPr marL="507972" indent="-507972">
              <a:buFont typeface="+mj-lt"/>
              <a:buAutoNum type="arabicPeriod"/>
            </a:pPr>
            <a:r>
              <a:rPr lang="en-US" dirty="0" smtClean="0"/>
              <a:t>Write a one sentence summary of the entire passage. </a:t>
            </a:r>
          </a:p>
          <a:p>
            <a:pPr marL="959503" lvl="1" indent="-507972">
              <a:buFont typeface="+mj-lt"/>
              <a:buAutoNum type="arabicPeriod"/>
            </a:pPr>
            <a:r>
              <a:rPr lang="en-US" dirty="0" smtClean="0"/>
              <a:t>What would a newspaper reporter want</a:t>
            </a:r>
            <a:r>
              <a:rPr lang="en-US" baseline="0" dirty="0" smtClean="0"/>
              <a:t> to know?</a:t>
            </a:r>
          </a:p>
          <a:p>
            <a:pPr marL="1411034" lvl="2" indent="-507972">
              <a:buFont typeface="+mj-lt"/>
              <a:buAutoNum type="arabicPeriod"/>
            </a:pPr>
            <a:r>
              <a:rPr lang="en-US" baseline="0" dirty="0" smtClean="0"/>
              <a:t>Who, what, when, where, why and how</a:t>
            </a:r>
          </a:p>
          <a:p>
            <a:pPr marL="959503" lvl="1" indent="-507972">
              <a:buFont typeface="+mj-lt"/>
              <a:buAutoNum type="arabicPeriod"/>
            </a:pPr>
            <a:r>
              <a:rPr lang="en-US" b="1" baseline="0" dirty="0" smtClean="0"/>
              <a:t>The idea is to CLAIFY AND CONDENSE!!</a:t>
            </a:r>
          </a:p>
          <a:p>
            <a:pPr marL="507972" indent="-507972">
              <a:buFont typeface="+mj-lt"/>
              <a:buAutoNum type="arabicPeriod"/>
            </a:pPr>
            <a:r>
              <a:rPr lang="en-US" dirty="0" smtClean="0"/>
              <a:t>Check you summary against the original passage. </a:t>
            </a:r>
          </a:p>
          <a:p>
            <a:pPr marL="959503" lvl="1" indent="-507972">
              <a:buFont typeface="+mj-lt"/>
              <a:buAutoNum type="arabicPeriod"/>
            </a:pPr>
            <a:r>
              <a:rPr lang="en-US" dirty="0" smtClean="0"/>
              <a:t>What have you</a:t>
            </a:r>
            <a:r>
              <a:rPr lang="en-US" baseline="0" dirty="0" smtClean="0"/>
              <a:t> left out? It is essential or can it be safely disregarded? </a:t>
            </a:r>
          </a:p>
          <a:p>
            <a:pPr marL="959503" lvl="1" indent="-507972"/>
            <a:endParaRPr lang="en-US" baseline="0" dirty="0" smtClean="0"/>
          </a:p>
          <a:p>
            <a:pPr marL="959503" lvl="1" indent="-507972"/>
            <a:endParaRPr lang="en-US" dirty="0" smtClean="0"/>
          </a:p>
          <a:p>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Suppose</a:t>
            </a:r>
            <a:r>
              <a:rPr lang="en-US" baseline="0" dirty="0" smtClean="0"/>
              <a:t> you come across the word superfluous. You may be stumped at first, but then you recognize super- as a prefix. You know the words superman, and superhuman, so you make a guess that super means “over” or “above”. Now for the final part of the word: “hmmm, </a:t>
            </a:r>
            <a:r>
              <a:rPr lang="en-US" baseline="0" dirty="0" err="1" smtClean="0"/>
              <a:t>flous</a:t>
            </a:r>
            <a:r>
              <a:rPr lang="en-US" baseline="0" dirty="0" smtClean="0"/>
              <a:t> sort of looks like fluid, so perhaps superfluous means :extra fluid”</a:t>
            </a:r>
          </a:p>
          <a:p>
            <a:endParaRPr lang="en-US" baseline="0" dirty="0" smtClean="0"/>
          </a:p>
          <a:p>
            <a:r>
              <a:rPr lang="en-US" baseline="0" dirty="0" smtClean="0"/>
              <a:t>FINISH the THOUGHT HERE: </a:t>
            </a:r>
          </a:p>
        </p:txBody>
      </p:sp>
      <p:sp>
        <p:nvSpPr>
          <p:cNvPr id="4" name="Slide Number Placeholder 3"/>
          <p:cNvSpPr>
            <a:spLocks noGrp="1"/>
          </p:cNvSpPr>
          <p:nvPr>
            <p:ph type="sldNum" sz="quarter" idx="10"/>
          </p:nvPr>
        </p:nvSpPr>
        <p:spPr/>
        <p:txBody>
          <a:bodyPr/>
          <a:lstStyle/>
          <a:p>
            <a:fld id="{AF80E57F-880C-41EE-9B62-9F13EE727003}"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winter, the creek became</a:t>
            </a:r>
            <a:r>
              <a:rPr lang="en-US" baseline="0" dirty="0" smtClean="0"/>
              <a:t> a different sort of sanctuary. It was a snap to skate the 300 yards from our place to the lagoon where the Missouri accepted the stream, but what I yearned to do was skate to the creek’s headwaters, where I would live in the tree houses and steal chickens from ranches. It wasn’t just the easy pleasure of forward motion that seduced me when I took to the ice, but also the chance to escape all the unpredictable emotional weather back at the house. Yet I never got father upstream than three miles. When I was old enough to mount a serious quest, it was too late. The creek began running the color of old blood, poisoned by acids and heavy metals leached from the coal mines. The frogs and the fish disappeared first, and finally the turtles. And then it dried up. </a:t>
            </a:r>
          </a:p>
          <a:p>
            <a:endParaRPr lang="en-US" baseline="0" dirty="0" smtClean="0"/>
          </a:p>
          <a:p>
            <a:r>
              <a:rPr lang="en-US" baseline="0" dirty="0" smtClean="0"/>
              <a:t>Elbow words in the passage: </a:t>
            </a:r>
          </a:p>
          <a:p>
            <a:r>
              <a:rPr lang="en-US" baseline="0" dirty="0" smtClean="0"/>
              <a:t>But – highlights the difference between easy tasks and difficult ones</a:t>
            </a:r>
          </a:p>
          <a:p>
            <a:r>
              <a:rPr lang="en-US" baseline="0" dirty="0" smtClean="0"/>
              <a:t>Yet – yet is not a very impressive word, but one that turns the whole passage on its head. Everything before yet is youthful, hopeful, and optimistic about quests and dreams. What comes after yet, however, is dismal – serious adult reality. The creak become poisoned. </a:t>
            </a:r>
          </a:p>
        </p:txBody>
      </p:sp>
      <p:sp>
        <p:nvSpPr>
          <p:cNvPr id="4" name="Slide Number Placeholder 3"/>
          <p:cNvSpPr>
            <a:spLocks noGrp="1"/>
          </p:cNvSpPr>
          <p:nvPr>
            <p:ph type="sldNum" sz="quarter" idx="10"/>
          </p:nvPr>
        </p:nvSpPr>
        <p:spPr/>
        <p:txBody>
          <a:bodyPr/>
          <a:lstStyle/>
          <a:p>
            <a:fld id="{AF80E57F-880C-41EE-9B62-9F13EE727003}"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a:t>
            </a:r>
            <a:r>
              <a:rPr lang="en-US" baseline="0" dirty="0" smtClean="0"/>
              <a:t> you answered </a:t>
            </a:r>
            <a:r>
              <a:rPr lang="en-US" dirty="0" smtClean="0"/>
              <a:t>2,402 (seven</a:t>
            </a:r>
            <a:r>
              <a:rPr lang="en-US" baseline="0" dirty="0" smtClean="0"/>
              <a:t> times seven times seven times seven plus one), slap yourself silly. You feel for some misdirection, and missed the narrator the “I” in the poem. </a:t>
            </a:r>
          </a:p>
          <a:p>
            <a:endParaRPr lang="en-US" baseline="0" dirty="0" smtClean="0"/>
          </a:p>
          <a:p>
            <a:r>
              <a:rPr lang="en-US" baseline="0" dirty="0" smtClean="0"/>
              <a:t>Here are a couple more: </a:t>
            </a:r>
          </a:p>
          <a:p>
            <a:endParaRPr lang="en-US" baseline="0" dirty="0" smtClean="0"/>
          </a:p>
          <a:p>
            <a:r>
              <a:rPr lang="en-US" i="1" baseline="0" dirty="0" smtClean="0"/>
              <a:t>Two men play </a:t>
            </a:r>
            <a:r>
              <a:rPr lang="en-US" b="1" i="1" baseline="0" dirty="0" smtClean="0"/>
              <a:t>five games of checkers</a:t>
            </a:r>
            <a:r>
              <a:rPr lang="en-US" i="1" baseline="0" dirty="0" smtClean="0"/>
              <a:t>, and each wins the same number of games. There are no ties. How can this be? </a:t>
            </a:r>
          </a:p>
          <a:p>
            <a:endParaRPr lang="en-US" baseline="0" dirty="0" smtClean="0"/>
          </a:p>
          <a:p>
            <a:r>
              <a:rPr lang="en-US" b="1" i="1" baseline="0" dirty="0" smtClean="0"/>
              <a:t>A rope ladder hangs </a:t>
            </a:r>
            <a:r>
              <a:rPr lang="en-US" i="1" baseline="0" dirty="0" smtClean="0"/>
              <a:t>over the side of a ship. The ladder is twelve feet long, and rungs are one foot apart, with the lowest run resting on the surface of the ocean. The tide is rising at six inches an hour. How long will it take before the first three rungs of the ladder are underwater?</a:t>
            </a:r>
            <a:endParaRPr lang="en-US" i="1" dirty="0" smtClean="0"/>
          </a:p>
          <a:p>
            <a:endParaRPr lang="en-US" dirty="0" smtClean="0"/>
          </a:p>
          <a:p>
            <a:r>
              <a:rPr lang="en-US" b="1" i="1" dirty="0" smtClean="0"/>
              <a:t>A doctor</a:t>
            </a:r>
            <a:r>
              <a:rPr lang="en-US" b="1" i="1" baseline="0" dirty="0" smtClean="0"/>
              <a:t> </a:t>
            </a:r>
            <a:r>
              <a:rPr lang="en-US" i="1" baseline="0" dirty="0" smtClean="0"/>
              <a:t>is about to operate on a little boy. “This boy is my son,” exclaims the doctor. The doctor is correct, yet the doctor isn’t the boy’s father. What’s going on? </a:t>
            </a:r>
          </a:p>
          <a:p>
            <a:endParaRPr lang="en-US" i="1" baseline="0" dirty="0" smtClean="0"/>
          </a:p>
          <a:p>
            <a:r>
              <a:rPr lang="en-US" b="0" i="0" baseline="0" dirty="0" smtClean="0"/>
              <a:t>Checkers game: It’s easy to assume that the two men have been playing each other. But, in fact, they have not. Take it at face value. </a:t>
            </a:r>
          </a:p>
          <a:p>
            <a:r>
              <a:rPr lang="en-US" b="0" i="0" baseline="0" dirty="0" smtClean="0"/>
              <a:t>The doctor: Is the boy’s mother, we assume doctors are males. It is unconscious, but it act like a blinder not allowing one to find the alternative answer. </a:t>
            </a:r>
          </a:p>
          <a:p>
            <a:r>
              <a:rPr lang="en-US" b="0" i="0" baseline="0" dirty="0" smtClean="0"/>
              <a:t>The ship: As the tide rises, of course, so do boats. As the old saying goes, “A rising tide lifts all boats.”</a:t>
            </a:r>
          </a:p>
          <a:p>
            <a:endParaRPr lang="en-US" b="0" i="0" baseline="0" dirty="0" smtClean="0"/>
          </a:p>
          <a:p>
            <a:r>
              <a:rPr lang="en-US" b="1" i="0" baseline="0" dirty="0" smtClean="0"/>
              <a:t>And don’t let your boat sink in the ACT exam because of over-reading, over-interpreting, unwarranted assumptions, or failure to apply some common sense. </a:t>
            </a:r>
            <a:endParaRPr lang="en-US" b="1" i="0"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 possible</a:t>
            </a:r>
            <a:r>
              <a:rPr lang="en-US" baseline="0" dirty="0" smtClean="0"/>
              <a:t> to learn the meaning of word without ever looking it up in a dictionary. Good readers, in fact, do this all the time. </a:t>
            </a:r>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PAGE</a:t>
            </a:r>
            <a:r>
              <a:rPr lang="en-US" baseline="0" dirty="0" smtClean="0"/>
              <a:t> 31</a:t>
            </a:r>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F80E57F-880C-41EE-9B62-9F13EE727003}"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Page 40</a:t>
            </a:r>
          </a:p>
          <a:p>
            <a:endParaRPr lang="en-US" dirty="0" smtClean="0"/>
          </a:p>
          <a:p>
            <a:r>
              <a:rPr lang="en-US" dirty="0" smtClean="0"/>
              <a:t>L</a:t>
            </a:r>
          </a:p>
          <a:p>
            <a:endParaRPr lang="en-US" dirty="0" smtClean="0"/>
          </a:p>
          <a:p>
            <a:r>
              <a:rPr lang="en-US" dirty="0" smtClean="0"/>
              <a:t>One</a:t>
            </a:r>
          </a:p>
          <a:p>
            <a:r>
              <a:rPr lang="en-US" dirty="0" smtClean="0"/>
              <a:t>L</a:t>
            </a:r>
          </a:p>
          <a:p>
            <a:endParaRPr lang="en-US" dirty="0" smtClean="0"/>
          </a:p>
          <a:p>
            <a:endParaRPr lang="en-US" dirty="0" smtClean="0"/>
          </a:p>
          <a:p>
            <a:r>
              <a:rPr lang="en-US" dirty="0" err="1" smtClean="0"/>
              <a:t>Iness</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Learning</a:t>
            </a:r>
            <a:r>
              <a:rPr lang="en-US" baseline="0" dirty="0" smtClean="0"/>
              <a:t> to read well is vital to your success. </a:t>
            </a:r>
          </a:p>
          <a:p>
            <a:endParaRPr lang="en-US" baseline="0" dirty="0" smtClean="0"/>
          </a:p>
          <a:p>
            <a:r>
              <a:rPr lang="en-US" baseline="0" dirty="0" smtClean="0"/>
              <a:t>The principles to follow are tried and true techniques that are meant to help you increase your speed, know what to read and what to skip, learn how to mark up a passage to make review easy, quickly indentify the thesis and supporting points, summarize what you’ve read to help find answers, discover what words mean from their context and much more. </a:t>
            </a:r>
          </a:p>
          <a:p>
            <a:endParaRPr lang="en-US" baseline="0" dirty="0" smtClean="0"/>
          </a:p>
          <a:p>
            <a:r>
              <a:rPr lang="en-US" b="1" baseline="0" dirty="0" smtClean="0"/>
              <a:t>“So buck up your courage and prepare to become a topflight reader.”</a:t>
            </a:r>
            <a:endParaRPr lang="en-US" b="1"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588" indent="-228588"/>
            <a:r>
              <a:rPr lang="en-US" b="1" dirty="0" smtClean="0">
                <a:solidFill>
                  <a:schemeClr val="tx1"/>
                </a:solidFill>
                <a:latin typeface="Arial Black" pitchFamily="34" charset="0"/>
              </a:rPr>
              <a:t>Principles:</a:t>
            </a:r>
            <a:r>
              <a:rPr lang="en-US" b="1" baseline="0" dirty="0" smtClean="0">
                <a:solidFill>
                  <a:schemeClr val="tx1"/>
                </a:solidFill>
                <a:latin typeface="Arial Black" pitchFamily="34" charset="0"/>
              </a:rPr>
              <a:t> </a:t>
            </a:r>
            <a:endParaRPr lang="en-US" b="1" dirty="0" smtClean="0">
              <a:solidFill>
                <a:schemeClr val="tx1"/>
              </a:solidFill>
              <a:latin typeface="Arial Black" pitchFamily="34" charset="0"/>
            </a:endParaRPr>
          </a:p>
          <a:p>
            <a:pPr marL="228588" indent="-228588">
              <a:buFont typeface="+mj-lt"/>
              <a:buAutoNum type="arabicPeriod"/>
            </a:pPr>
            <a:endParaRPr lang="en-US" b="1" dirty="0" smtClean="0">
              <a:solidFill>
                <a:schemeClr val="tx1"/>
              </a:solidFill>
              <a:latin typeface="Arial Black" pitchFamily="34" charset="0"/>
            </a:endParaRPr>
          </a:p>
          <a:p>
            <a:pPr marL="228588" indent="-228588">
              <a:buFont typeface="+mj-lt"/>
              <a:buAutoNum type="arabicPeriod"/>
            </a:pPr>
            <a:r>
              <a:rPr lang="en-US" b="1" dirty="0" smtClean="0">
                <a:solidFill>
                  <a:schemeClr val="tx1"/>
                </a:solidFill>
                <a:latin typeface="Arial Black" pitchFamily="34" charset="0"/>
              </a:rPr>
              <a:t>Rev That Engine, Parnelli!</a:t>
            </a:r>
          </a:p>
          <a:p>
            <a:pPr marL="228588" indent="-228588">
              <a:buFont typeface="+mj-lt"/>
              <a:buAutoNum type="arabicPeriod"/>
            </a:pPr>
            <a:r>
              <a:rPr lang="en-US" b="1" dirty="0" smtClean="0">
                <a:solidFill>
                  <a:schemeClr val="tx1"/>
                </a:solidFill>
                <a:latin typeface="Arial Black" pitchFamily="34" charset="0"/>
              </a:rPr>
              <a:t>Know When and What to Skip</a:t>
            </a:r>
          </a:p>
          <a:p>
            <a:pPr marL="228588" indent="-228588">
              <a:buFont typeface="+mj-lt"/>
              <a:buAutoNum type="arabicPeriod"/>
            </a:pPr>
            <a:r>
              <a:rPr lang="en-US" b="1" dirty="0" smtClean="0">
                <a:solidFill>
                  <a:schemeClr val="tx1"/>
                </a:solidFill>
                <a:latin typeface="Arial Black" pitchFamily="34" charset="0"/>
              </a:rPr>
              <a:t>Crystal Ball Grazing</a:t>
            </a:r>
            <a:endParaRPr lang="en-US" dirty="0" smtClean="0"/>
          </a:p>
          <a:p>
            <a:pPr marL="228588" indent="-228588">
              <a:buFont typeface="+mj-lt"/>
              <a:buAutoNum type="arabicPeriod"/>
            </a:pPr>
            <a:r>
              <a:rPr lang="en-US" b="1" dirty="0" smtClean="0">
                <a:solidFill>
                  <a:schemeClr val="tx1"/>
                </a:solidFill>
                <a:latin typeface="Arial Black" pitchFamily="34" charset="0"/>
              </a:rPr>
              <a:t>Writing Between the Lines</a:t>
            </a:r>
          </a:p>
          <a:p>
            <a:pPr marL="228588" indent="-228588">
              <a:buFont typeface="+mj-lt"/>
              <a:buAutoNum type="arabicPeriod"/>
            </a:pPr>
            <a:r>
              <a:rPr lang="en-US" b="1" dirty="0" smtClean="0">
                <a:solidFill>
                  <a:schemeClr val="tx1"/>
                </a:solidFill>
                <a:latin typeface="Arial Black" pitchFamily="34" charset="0"/>
              </a:rPr>
              <a:t>X-Ray Vision</a:t>
            </a:r>
          </a:p>
          <a:p>
            <a:pPr marL="228588" indent="-228588">
              <a:buFont typeface="+mj-lt"/>
              <a:buAutoNum type="arabicPeriod"/>
            </a:pPr>
            <a:r>
              <a:rPr lang="en-US" b="1" dirty="0" smtClean="0">
                <a:solidFill>
                  <a:schemeClr val="tx1"/>
                </a:solidFill>
                <a:latin typeface="Arial Black" pitchFamily="34" charset="0"/>
              </a:rPr>
              <a:t>Something Worth Arguing About</a:t>
            </a:r>
          </a:p>
          <a:p>
            <a:pPr marL="228588" indent="-228588">
              <a:buFont typeface="+mj-lt"/>
              <a:buAutoNum type="arabicPeriod"/>
            </a:pPr>
            <a:r>
              <a:rPr lang="en-US" b="1" dirty="0" smtClean="0">
                <a:solidFill>
                  <a:schemeClr val="tx1"/>
                </a:solidFill>
                <a:latin typeface="Arial Black" pitchFamily="34" charset="0"/>
              </a:rPr>
              <a:t>Summarily Dismissed</a:t>
            </a:r>
          </a:p>
          <a:p>
            <a:pPr marL="228588" indent="-228588">
              <a:buFont typeface="+mj-lt"/>
              <a:buAutoNum type="arabicPeriod"/>
            </a:pPr>
            <a:r>
              <a:rPr lang="en-US" b="1" dirty="0" smtClean="0">
                <a:solidFill>
                  <a:schemeClr val="tx1"/>
                </a:solidFill>
                <a:latin typeface="Arial Black" pitchFamily="34" charset="0"/>
              </a:rPr>
              <a:t>Be Chalant</a:t>
            </a:r>
          </a:p>
          <a:p>
            <a:pPr marL="228588" indent="-228588">
              <a:buFont typeface="+mj-lt"/>
              <a:buAutoNum type="arabicPeriod"/>
            </a:pPr>
            <a:r>
              <a:rPr lang="en-US" b="1" dirty="0" smtClean="0">
                <a:solidFill>
                  <a:schemeClr val="tx1"/>
                </a:solidFill>
                <a:latin typeface="Arial Black" pitchFamily="34" charset="0"/>
              </a:rPr>
              <a:t>The Power of Pivot</a:t>
            </a:r>
          </a:p>
          <a:p>
            <a:pPr marL="228588" indent="-228588">
              <a:buFont typeface="+mj-lt"/>
              <a:buAutoNum type="arabicPeriod"/>
            </a:pPr>
            <a:r>
              <a:rPr lang="en-US" b="1" dirty="0" smtClean="0">
                <a:solidFill>
                  <a:schemeClr val="tx1"/>
                </a:solidFill>
                <a:latin typeface="Arial Black" pitchFamily="34" charset="0"/>
              </a:rPr>
              <a:t>Wordlubbers, Beware</a:t>
            </a:r>
          </a:p>
          <a:p>
            <a:pPr marL="228588" indent="-228588">
              <a:buFont typeface="+mj-lt"/>
              <a:buAutoNum type="arabicPeriod"/>
            </a:pPr>
            <a:r>
              <a:rPr lang="en-US" b="1" dirty="0" smtClean="0">
                <a:solidFill>
                  <a:schemeClr val="tx1"/>
                </a:solidFill>
                <a:latin typeface="Arial Black" pitchFamily="34" charset="0"/>
              </a:rPr>
              <a:t>Get a Clue Holmes</a:t>
            </a:r>
          </a:p>
          <a:p>
            <a:pPr marL="228588" indent="-228588">
              <a:buFont typeface="+mj-lt"/>
              <a:buAutoNum type="arabicPeriod"/>
            </a:pPr>
            <a:r>
              <a:rPr lang="en-US" b="1" dirty="0" smtClean="0">
                <a:solidFill>
                  <a:schemeClr val="tx1"/>
                </a:solidFill>
                <a:latin typeface="Arial Black" pitchFamily="34" charset="0"/>
              </a:rPr>
              <a:t>Coming to Terms</a:t>
            </a:r>
          </a:p>
          <a:p>
            <a:pPr marL="228588" indent="-228588">
              <a:buFont typeface="+mj-lt"/>
              <a:buAutoNum type="arabicPeriod"/>
            </a:pPr>
            <a:r>
              <a:rPr lang="en-US" b="1" dirty="0" smtClean="0">
                <a:solidFill>
                  <a:schemeClr val="tx1"/>
                </a:solidFill>
                <a:latin typeface="Arial Black" pitchFamily="34" charset="0"/>
              </a:rPr>
              <a:t>Reading Fiction</a:t>
            </a:r>
          </a:p>
          <a:p>
            <a:pPr marL="228588" indent="-228588">
              <a:buFont typeface="+mj-lt"/>
              <a:buAutoNum type="arabicPeriod"/>
            </a:pPr>
            <a:r>
              <a:rPr lang="en-US" b="1" dirty="0" smtClean="0">
                <a:solidFill>
                  <a:schemeClr val="tx1"/>
                </a:solidFill>
                <a:latin typeface="Arial Black" pitchFamily="34" charset="0"/>
              </a:rPr>
              <a:t>Come to Your Senses</a:t>
            </a:r>
          </a:p>
          <a:p>
            <a:pPr marL="228588" indent="-228588">
              <a:buFont typeface="+mj-lt"/>
              <a:buAutoNum type="arabicPeriod"/>
            </a:pPr>
            <a:r>
              <a:rPr lang="en-US" b="1" dirty="0" smtClean="0">
                <a:solidFill>
                  <a:schemeClr val="tx1"/>
                </a:solidFill>
                <a:latin typeface="Arial Black" pitchFamily="34" charset="0"/>
              </a:rPr>
              <a:t>Next Step</a:t>
            </a:r>
          </a:p>
          <a:p>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Techniques to help you read faster:</a:t>
            </a:r>
          </a:p>
          <a:p>
            <a:pPr marL="971496" lvl="1" indent="-514321">
              <a:buFont typeface="+mj-lt"/>
              <a:buAutoNum type="arabicPeriod"/>
            </a:pPr>
            <a:r>
              <a:rPr lang="en-US" dirty="0" smtClean="0"/>
              <a:t>Avoid regressing (going back over what you’ve already read)</a:t>
            </a:r>
          </a:p>
          <a:p>
            <a:pPr marL="1371525" lvl="2" indent="-514321">
              <a:buFont typeface="+mj-lt"/>
              <a:buAutoNum type="arabicPeriod"/>
            </a:pPr>
            <a:r>
              <a:rPr lang="en-US" dirty="0" smtClean="0"/>
              <a:t>When you read slow your mind has time to wonder</a:t>
            </a:r>
          </a:p>
          <a:p>
            <a:pPr marL="971496" lvl="1" indent="-514321">
              <a:buFont typeface="+mj-lt"/>
              <a:buAutoNum type="arabicPeriod"/>
            </a:pPr>
            <a:r>
              <a:rPr lang="en-US" dirty="0" smtClean="0"/>
              <a:t>Develop a wider eye span</a:t>
            </a:r>
          </a:p>
          <a:p>
            <a:pPr marL="1371525" lvl="2" indent="-514321">
              <a:buFont typeface="+mj-lt"/>
              <a:buAutoNum type="arabicPeriod"/>
            </a:pPr>
            <a:r>
              <a:rPr lang="en-US" dirty="0" smtClean="0"/>
              <a:t>Read more than one word. Written material means more in phrases or thought units. </a:t>
            </a:r>
          </a:p>
          <a:p>
            <a:pPr marL="971496" lvl="1" indent="-514321">
              <a:buFont typeface="+mj-lt"/>
              <a:buAutoNum type="arabicPeriod"/>
            </a:pPr>
            <a:r>
              <a:rPr lang="en-US" dirty="0" smtClean="0"/>
              <a:t>Adjust your rate of reading</a:t>
            </a:r>
          </a:p>
          <a:p>
            <a:pPr marL="1371525" lvl="2" indent="-514321">
              <a:buFont typeface="+mj-lt"/>
              <a:buAutoNum type="arabicPeriod"/>
            </a:pPr>
            <a:r>
              <a:rPr lang="en-US" dirty="0" smtClean="0"/>
              <a:t>Slow down:</a:t>
            </a:r>
          </a:p>
          <a:p>
            <a:pPr marL="1828699" lvl="3" indent="-514321">
              <a:buFont typeface="+mj-lt"/>
              <a:buAutoNum type="arabicPeriod"/>
            </a:pPr>
            <a:r>
              <a:rPr lang="en-US" dirty="0" smtClean="0"/>
              <a:t>Unfamiliar terms not immediately clear in text</a:t>
            </a:r>
          </a:p>
          <a:p>
            <a:pPr marL="1828699" lvl="3" indent="-514321">
              <a:buFont typeface="+mj-lt"/>
              <a:buAutoNum type="arabicPeriod"/>
            </a:pPr>
            <a:r>
              <a:rPr lang="en-US" dirty="0" smtClean="0"/>
              <a:t>Difficult sentence or paragraph structure</a:t>
            </a:r>
          </a:p>
          <a:p>
            <a:pPr marL="1828699" lvl="3" indent="-514321">
              <a:buFont typeface="+mj-lt"/>
              <a:buAutoNum type="arabicPeriod"/>
            </a:pPr>
            <a:r>
              <a:rPr lang="en-US" dirty="0" smtClean="0"/>
              <a:t>Abstract concepts</a:t>
            </a:r>
          </a:p>
          <a:p>
            <a:pPr marL="1828699" lvl="3" indent="-514321">
              <a:buFont typeface="+mj-lt"/>
              <a:buAutoNum type="arabicPeriod"/>
            </a:pPr>
            <a:r>
              <a:rPr lang="en-US" dirty="0" smtClean="0"/>
              <a:t>Detail technical data (complex directions)</a:t>
            </a:r>
          </a:p>
          <a:p>
            <a:pPr marL="1371525" lvl="2" indent="-514321">
              <a:buFont typeface="+mj-lt"/>
              <a:buAutoNum type="arabicPeriod"/>
            </a:pPr>
            <a:r>
              <a:rPr lang="en-US" dirty="0" smtClean="0"/>
              <a:t>Speed up</a:t>
            </a:r>
          </a:p>
          <a:p>
            <a:pPr marL="1828699" lvl="3" indent="-514321">
              <a:buFont typeface="+mj-lt"/>
              <a:buAutoNum type="arabicPeriod"/>
            </a:pPr>
            <a:r>
              <a:rPr lang="en-US" dirty="0" smtClean="0"/>
              <a:t>Simple material with few new ideas</a:t>
            </a:r>
          </a:p>
          <a:p>
            <a:pPr marL="1828699" lvl="3" indent="-514321">
              <a:buFont typeface="+mj-lt"/>
              <a:buAutoNum type="arabicPeriod"/>
            </a:pPr>
            <a:r>
              <a:rPr lang="en-US" dirty="0" smtClean="0"/>
              <a:t>Unnecessary examples or illustrations</a:t>
            </a:r>
          </a:p>
          <a:p>
            <a:pPr marL="1828699" lvl="3" indent="-514321">
              <a:buFont typeface="+mj-lt"/>
              <a:buAutoNum type="arabicPeriod"/>
            </a:pPr>
            <a:r>
              <a:rPr lang="en-US" dirty="0" smtClean="0"/>
              <a:t>Broad, general ideas or ideas that are restatements of previous ones. </a:t>
            </a:r>
          </a:p>
          <a:p>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the back</a:t>
            </a:r>
            <a:r>
              <a:rPr lang="en-US" baseline="0" dirty="0" smtClean="0"/>
              <a:t> for a copy of this principle.</a:t>
            </a:r>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i="1" dirty="0" smtClean="0"/>
              <a:t>One evening </a:t>
            </a:r>
            <a:r>
              <a:rPr lang="en-US" i="1" baseline="0" dirty="0" smtClean="0"/>
              <a:t>in late January, Peter Dut, twenty-one, leads his two teenage brothers through the brightly lit corridors of the Minneapolis airport, trying to mask his confusion. </a:t>
            </a:r>
          </a:p>
          <a:p>
            <a:endParaRPr lang="en-US" i="0" baseline="0" dirty="0" smtClean="0"/>
          </a:p>
          <a:p>
            <a:r>
              <a:rPr lang="en-US" i="0" baseline="0" dirty="0" smtClean="0"/>
              <a:t>What is the basic situation? </a:t>
            </a:r>
          </a:p>
          <a:p>
            <a:r>
              <a:rPr lang="en-US" i="0" baseline="0" dirty="0" smtClean="0"/>
              <a:t>	1. Is this a narrative, a persuasive, descriptive, or evaluative essay? </a:t>
            </a:r>
          </a:p>
          <a:p>
            <a:r>
              <a:rPr lang="en-US" i="0" baseline="0" dirty="0" smtClean="0"/>
              <a:t>	2. Who are the characters? </a:t>
            </a:r>
          </a:p>
          <a:p>
            <a:r>
              <a:rPr lang="en-US" i="0" baseline="0" dirty="0" smtClean="0"/>
              <a:t>	3. Where is the setting? </a:t>
            </a:r>
          </a:p>
          <a:p>
            <a:r>
              <a:rPr lang="en-US" i="0" baseline="0" dirty="0" smtClean="0"/>
              <a:t>	4. What is the conflict? </a:t>
            </a:r>
          </a:p>
          <a:p>
            <a:endParaRPr lang="en-US" i="0" baseline="0" dirty="0" smtClean="0"/>
          </a:p>
          <a:p>
            <a:r>
              <a:rPr lang="en-US" i="0" baseline="0" dirty="0" smtClean="0"/>
              <a:t>What we are not told? </a:t>
            </a:r>
          </a:p>
          <a:p>
            <a:endParaRPr lang="en-US" i="0" baseline="0" dirty="0" smtClean="0"/>
          </a:p>
          <a:p>
            <a:r>
              <a:rPr lang="en-US" i="0" baseline="0" dirty="0" smtClean="0"/>
              <a:t>	What questions do you have right now? </a:t>
            </a:r>
          </a:p>
          <a:p>
            <a:endParaRPr lang="en-US" i="0" baseline="0" dirty="0" smtClean="0"/>
          </a:p>
          <a:p>
            <a:r>
              <a:rPr lang="en-US" i="0" baseline="0" dirty="0" smtClean="0"/>
              <a:t>Here is the next line: </a:t>
            </a:r>
          </a:p>
          <a:p>
            <a:endParaRPr lang="en-US" i="0" baseline="0" dirty="0" smtClean="0"/>
          </a:p>
          <a:p>
            <a:r>
              <a:rPr lang="en-US" i="1" baseline="0" dirty="0" smtClean="0"/>
              <a:t>Two days earlier, the brothers, refuges from Africa, encountered their first light switch and their first set of stairs. </a:t>
            </a:r>
          </a:p>
          <a:p>
            <a:endParaRPr lang="en-US" i="1" baseline="0" dirty="0" smtClean="0"/>
          </a:p>
          <a:p>
            <a:pPr defTabSz="914350">
              <a:defRPr/>
            </a:pPr>
            <a:r>
              <a:rPr lang="en-US" i="0" baseline="0" dirty="0" smtClean="0"/>
              <a:t>Part of the mystery has been solved! As a reader do you feel some relief? </a:t>
            </a:r>
          </a:p>
          <a:p>
            <a:r>
              <a:rPr lang="en-US" i="0" baseline="0" dirty="0" smtClean="0"/>
              <a:t>Now what do you know?</a:t>
            </a:r>
          </a:p>
          <a:p>
            <a:endParaRPr lang="en-US" i="0" baseline="0" dirty="0" smtClean="0"/>
          </a:p>
          <a:p>
            <a:r>
              <a:rPr lang="en-US" i="0" baseline="0" dirty="0" smtClean="0"/>
              <a:t>Let’s see what happens next: </a:t>
            </a:r>
          </a:p>
          <a:p>
            <a:r>
              <a:rPr lang="en-US" i="1" baseline="0" dirty="0" smtClean="0"/>
              <a:t>An aid worker in Nairobi demonstrated the flush toilet to them-also the seat belt, the shoelace, the fork. And now they find themselves alone in Minneapolis, three bone-thin African boys confronted by a swirling river of white faces and rolling suitcases. </a:t>
            </a:r>
            <a:endParaRPr lang="en-US" i="0" baseline="0" dirty="0" smtClean="0"/>
          </a:p>
          <a:p>
            <a:endParaRPr lang="en-US" i="0" baseline="0" dirty="0" smtClean="0"/>
          </a:p>
          <a:p>
            <a:r>
              <a:rPr lang="en-US" i="0" baseline="0" dirty="0" smtClean="0"/>
              <a:t>Can you see the cultural jumble? </a:t>
            </a:r>
          </a:p>
          <a:p>
            <a:r>
              <a:rPr lang="en-US" i="0" baseline="0" dirty="0" smtClean="0"/>
              <a:t>	Underline the parts of this passage that build images for us as the reader.</a:t>
            </a:r>
          </a:p>
          <a:p>
            <a:endParaRPr lang="en-US" i="0" baseline="0" dirty="0" smtClean="0"/>
          </a:p>
          <a:p>
            <a:r>
              <a:rPr lang="en-US" i="0" baseline="0" dirty="0" smtClean="0"/>
              <a:t>Now where is this narrative heading? </a:t>
            </a:r>
            <a:endParaRPr lang="en-US" i="1" baseline="0" dirty="0" smtClean="0"/>
          </a:p>
          <a:p>
            <a:endParaRPr lang="en-US" i="0" dirty="0" smtClean="0"/>
          </a:p>
          <a:p>
            <a:endParaRPr lang="en-US" i="0" dirty="0" smtClean="0"/>
          </a:p>
          <a:p>
            <a:endParaRPr lang="en-US" i="0"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Techniques to help you mark</a:t>
            </a:r>
            <a:r>
              <a:rPr lang="en-US" baseline="0" dirty="0" smtClean="0"/>
              <a:t> a passage effectively and efficiently: </a:t>
            </a:r>
          </a:p>
          <a:p>
            <a:endParaRPr lang="en-US" baseline="0" dirty="0" smtClean="0"/>
          </a:p>
          <a:p>
            <a:pPr>
              <a:buFont typeface="Arial" pitchFamily="34" charset="0"/>
              <a:buChar char="•"/>
            </a:pPr>
            <a:r>
              <a:rPr lang="en-US" baseline="0" dirty="0" smtClean="0"/>
              <a:t>Underline Key points or ideas. </a:t>
            </a:r>
          </a:p>
          <a:p>
            <a:pPr>
              <a:buFont typeface="Arial" pitchFamily="34" charset="0"/>
              <a:buChar char="•"/>
            </a:pPr>
            <a:r>
              <a:rPr lang="en-US" baseline="0" dirty="0" smtClean="0"/>
              <a:t>Use vertical lines in the margins when the section you want to highlight is too long to underline.</a:t>
            </a:r>
          </a:p>
          <a:p>
            <a:pPr>
              <a:buFont typeface="Arial" pitchFamily="34" charset="0"/>
              <a:buChar char="•"/>
            </a:pPr>
            <a:r>
              <a:rPr lang="en-US" baseline="0" dirty="0" smtClean="0"/>
              <a:t>Use stars or asterisks to indicate the thesis statement of a passage. </a:t>
            </a:r>
          </a:p>
          <a:p>
            <a:pPr>
              <a:buFont typeface="Arial" pitchFamily="34" charset="0"/>
              <a:buChar char="•"/>
            </a:pPr>
            <a:r>
              <a:rPr lang="en-US" baseline="0" dirty="0" smtClean="0"/>
              <a:t>Use numbers to indicate key supporting details</a:t>
            </a:r>
          </a:p>
          <a:p>
            <a:pPr>
              <a:buFont typeface="Arial" pitchFamily="34" charset="0"/>
              <a:buChar char="•"/>
            </a:pPr>
            <a:r>
              <a:rPr lang="en-US" baseline="0" dirty="0" smtClean="0"/>
              <a:t>Circle key words or terms. These can be terms that seem important or, occasionally, terms that seem to be used in a strange or unusual way. </a:t>
            </a:r>
          </a:p>
          <a:p>
            <a:pPr>
              <a:buFont typeface="Arial" pitchFamily="34" charset="0"/>
              <a:buChar char="•"/>
            </a:pPr>
            <a:r>
              <a:rPr lang="en-US" baseline="0" dirty="0" smtClean="0"/>
              <a:t>Write in the margins or at the top or bottom of the page. </a:t>
            </a:r>
          </a:p>
          <a:p>
            <a:r>
              <a:rPr lang="en-US" baseline="0" dirty="0" smtClean="0"/>
              <a:t>	</a:t>
            </a:r>
            <a:r>
              <a:rPr lang="en-US" b="1" baseline="0" dirty="0" smtClean="0"/>
              <a:t>Jot down notes, questions, possible answers BEFORE YOU LOOK AT THE POSSBILE TEST ANSWERS </a:t>
            </a:r>
          </a:p>
          <a:p>
            <a:endParaRPr lang="en-US" b="1" baseline="0" dirty="0" smtClean="0"/>
          </a:p>
          <a:p>
            <a:r>
              <a:rPr lang="en-US" b="1" baseline="0" dirty="0" smtClean="0"/>
              <a:t>Make reading a more active physical process. If you can do something to keep your body (as well as your mind) in motion, you have a much better chance of understanding and remembering what you read. (See strategy 5 for additional ideas) </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228588" indent="-228588">
              <a:buAutoNum type="arabicPeriod"/>
            </a:pPr>
            <a:r>
              <a:rPr lang="en-US" dirty="0" smtClean="0"/>
              <a:t>What is the passage about? </a:t>
            </a:r>
          </a:p>
          <a:p>
            <a:pPr marL="228588" indent="-228588"/>
            <a:endParaRPr lang="en-US" dirty="0" smtClean="0"/>
          </a:p>
          <a:p>
            <a:pPr marL="228588" indent="-228588"/>
            <a:r>
              <a:rPr lang="en-US" b="1" dirty="0" smtClean="0"/>
              <a:t>	Do</a:t>
            </a:r>
            <a:r>
              <a:rPr lang="en-US" b="1" baseline="0" dirty="0" smtClean="0"/>
              <a:t> a quick scan…is it fact or fiction? </a:t>
            </a:r>
          </a:p>
          <a:p>
            <a:pPr marL="228588" indent="-228588"/>
            <a:r>
              <a:rPr lang="en-US" baseline="0" dirty="0" smtClean="0"/>
              <a:t>	</a:t>
            </a:r>
            <a:r>
              <a:rPr lang="en-US" b="1" baseline="0" dirty="0" smtClean="0"/>
              <a:t>What subject: </a:t>
            </a:r>
            <a:r>
              <a:rPr lang="en-US" baseline="0" dirty="0" smtClean="0"/>
              <a:t>Science has technical terms and references to experiments</a:t>
            </a:r>
          </a:p>
          <a:p>
            <a:pPr marL="228588" indent="-228588"/>
            <a:r>
              <a:rPr lang="en-US" baseline="0" dirty="0" smtClean="0"/>
              <a:t>		Social Science has trends, correlations, causes and consequences</a:t>
            </a:r>
          </a:p>
          <a:p>
            <a:pPr marL="228588" indent="-228588"/>
            <a:endParaRPr lang="en-US" baseline="0" dirty="0" smtClean="0"/>
          </a:p>
          <a:p>
            <a:pPr marL="228588" indent="-228588"/>
            <a:r>
              <a:rPr lang="en-US" b="1" baseline="0" dirty="0" smtClean="0"/>
              <a:t>	Is it written in first or third person?</a:t>
            </a:r>
            <a:endParaRPr lang="en-US" b="1" dirty="0" smtClean="0"/>
          </a:p>
          <a:p>
            <a:pPr marL="228588" indent="-228588">
              <a:buAutoNum type="arabicPeriod"/>
            </a:pPr>
            <a:endParaRPr lang="en-US" dirty="0" smtClean="0"/>
          </a:p>
          <a:p>
            <a:pPr marL="228588" indent="-228588">
              <a:buAutoNum type="arabicPeriod"/>
            </a:pPr>
            <a:endParaRPr lang="en-US" dirty="0" smtClean="0"/>
          </a:p>
          <a:p>
            <a:pPr marL="228588" indent="-228588">
              <a:buAutoNum type="arabicPeriod" startAt="2"/>
            </a:pPr>
            <a:r>
              <a:rPr lang="en-US" dirty="0" smtClean="0"/>
              <a:t>What are the parts or sections of the passage? </a:t>
            </a:r>
          </a:p>
          <a:p>
            <a:pPr marL="685763" lvl="1" indent="-228588"/>
            <a:r>
              <a:rPr lang="en-US" dirty="0" smtClean="0"/>
              <a:t>If the</a:t>
            </a:r>
            <a:r>
              <a:rPr lang="en-US" baseline="0" dirty="0" smtClean="0"/>
              <a:t> writer is worth his or her salt, she will have presented some support for their main point. </a:t>
            </a:r>
          </a:p>
          <a:p>
            <a:pPr marL="685763" lvl="1" indent="-228588"/>
            <a:r>
              <a:rPr lang="en-US" b="1" baseline="0" dirty="0" smtClean="0"/>
              <a:t>What is the nature of that support? </a:t>
            </a:r>
          </a:p>
          <a:p>
            <a:pPr marL="685763" lvl="1" indent="-228588"/>
            <a:r>
              <a:rPr lang="en-US" dirty="0" smtClean="0"/>
              <a:t>	Typically there should be several reasons and examples to support their thesis. </a:t>
            </a:r>
          </a:p>
          <a:p>
            <a:pPr marL="685763" lvl="1" indent="-228588"/>
            <a:endParaRPr lang="en-US" dirty="0" smtClean="0"/>
          </a:p>
          <a:p>
            <a:pPr marL="228588" indent="-228588">
              <a:buAutoNum type="arabicPeriod" startAt="3"/>
            </a:pPr>
            <a:r>
              <a:rPr lang="en-US" dirty="0" smtClean="0"/>
              <a:t>How do the parts fit together?</a:t>
            </a:r>
          </a:p>
          <a:p>
            <a:pPr marL="685763" lvl="1" indent="-228588"/>
            <a:r>
              <a:rPr lang="en-US" dirty="0" smtClean="0"/>
              <a:t>Each passage may have</a:t>
            </a:r>
            <a:r>
              <a:rPr lang="en-US" baseline="0" dirty="0" smtClean="0"/>
              <a:t> a beginning, middle and end, but not necessarily in that order. </a:t>
            </a:r>
            <a:r>
              <a:rPr lang="en-US" dirty="0" smtClean="0"/>
              <a:t> </a:t>
            </a:r>
          </a:p>
          <a:p>
            <a:pPr marL="685763" lvl="1" indent="-228588"/>
            <a:r>
              <a:rPr lang="en-US" b="1" dirty="0" smtClean="0"/>
              <a:t>Pay attention to transition words</a:t>
            </a:r>
            <a:r>
              <a:rPr lang="en-US" b="1" baseline="0" dirty="0" smtClean="0"/>
              <a:t> and terms!</a:t>
            </a:r>
          </a:p>
          <a:p>
            <a:pPr marL="685763" lvl="1" indent="-228588"/>
            <a:r>
              <a:rPr lang="en-US" baseline="0" dirty="0" smtClean="0"/>
              <a:t>	Some transitions words tell you that </a:t>
            </a:r>
            <a:r>
              <a:rPr lang="en-US" b="1" baseline="0" dirty="0" smtClean="0"/>
              <a:t>the writer is continuing </a:t>
            </a:r>
            <a:r>
              <a:rPr lang="en-US" baseline="0" dirty="0" smtClean="0"/>
              <a:t>a chain of thought: </a:t>
            </a:r>
            <a:r>
              <a:rPr lang="en-US" i="1" baseline="0" dirty="0" smtClean="0"/>
              <a:t>additionally, also, moreover, not only, but, another, furthermore, </a:t>
            </a:r>
            <a:r>
              <a:rPr lang="en-US" baseline="0" dirty="0" smtClean="0"/>
              <a:t>and </a:t>
            </a:r>
            <a:r>
              <a:rPr lang="en-US" i="1" baseline="0" dirty="0" smtClean="0"/>
              <a:t>for example</a:t>
            </a:r>
            <a:r>
              <a:rPr lang="en-US" baseline="0" dirty="0" smtClean="0"/>
              <a:t>. </a:t>
            </a:r>
          </a:p>
          <a:p>
            <a:pPr marL="685763" lvl="1" indent="-228588"/>
            <a:r>
              <a:rPr lang="en-US" baseline="0" dirty="0" smtClean="0"/>
              <a:t>	Other transitions words and phrases may </a:t>
            </a:r>
            <a:r>
              <a:rPr lang="en-US" b="1" baseline="0" dirty="0" smtClean="0"/>
              <a:t>signal a change or a reversal</a:t>
            </a:r>
            <a:r>
              <a:rPr lang="en-US" baseline="0" dirty="0" smtClean="0"/>
              <a:t>: </a:t>
            </a:r>
            <a:r>
              <a:rPr lang="en-US" i="1" baseline="0" dirty="0" smtClean="0"/>
              <a:t>however, on the other hand, but </a:t>
            </a:r>
            <a:r>
              <a:rPr lang="en-US" baseline="0" dirty="0" smtClean="0"/>
              <a:t>and </a:t>
            </a:r>
            <a:r>
              <a:rPr lang="en-US" i="1" baseline="0" dirty="0" smtClean="0"/>
              <a:t>yet</a:t>
            </a:r>
            <a:r>
              <a:rPr lang="en-US" baseline="0" dirty="0" smtClean="0"/>
              <a:t>. </a:t>
            </a:r>
          </a:p>
          <a:p>
            <a:pPr marL="685763" lvl="1" indent="-228588"/>
            <a:r>
              <a:rPr lang="en-US" baseline="0" dirty="0" smtClean="0"/>
              <a:t>	Still others tell you the writer is </a:t>
            </a:r>
            <a:r>
              <a:rPr lang="en-US" b="1" baseline="0" dirty="0" smtClean="0"/>
              <a:t>reaching a conclusion</a:t>
            </a:r>
            <a:r>
              <a:rPr lang="en-US" baseline="0" dirty="0" smtClean="0"/>
              <a:t>: </a:t>
            </a:r>
            <a:r>
              <a:rPr lang="en-US" i="1" baseline="0" dirty="0" smtClean="0"/>
              <a:t>therefore, then, thus, in sum, </a:t>
            </a:r>
            <a:r>
              <a:rPr lang="en-US" i="0" baseline="0" dirty="0" smtClean="0"/>
              <a:t>and </a:t>
            </a:r>
            <a:r>
              <a:rPr lang="en-US" i="1" baseline="0" dirty="0" smtClean="0"/>
              <a:t>in short. </a:t>
            </a:r>
            <a:endParaRPr lang="en-US" baseline="0" dirty="0" smtClean="0"/>
          </a:p>
          <a:p>
            <a:pPr marL="685763" lvl="1" indent="-228588"/>
            <a:r>
              <a:rPr lang="en-US" baseline="0" dirty="0" smtClean="0"/>
              <a:t>	</a:t>
            </a:r>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588" indent="-228588">
              <a:buFont typeface="+mj-lt"/>
              <a:buAutoNum type="arabicPeriod"/>
            </a:pPr>
            <a:r>
              <a:rPr lang="en-US" dirty="0" smtClean="0">
                <a:solidFill>
                  <a:srgbClr val="FFFF00"/>
                </a:solidFill>
              </a:rPr>
              <a:t> It is something worth arguing about. After reading the statement you think is the thesis ask yourself, “So What?”. I</a:t>
            </a:r>
            <a:r>
              <a:rPr lang="en-US" baseline="0" dirty="0" smtClean="0">
                <a:solidFill>
                  <a:srgbClr val="FFFF00"/>
                </a:solidFill>
              </a:rPr>
              <a:t>f you can’t answer that question you probably haven’t found the true thesis. </a:t>
            </a:r>
          </a:p>
          <a:p>
            <a:pPr marL="228588" indent="-228588">
              <a:buFont typeface="+mj-lt"/>
              <a:buAutoNum type="arabicPeriod"/>
            </a:pPr>
            <a:endParaRPr lang="en-US" baseline="0" dirty="0" smtClean="0">
              <a:solidFill>
                <a:srgbClr val="FFFF00"/>
              </a:solidFill>
            </a:endParaRPr>
          </a:p>
          <a:p>
            <a:pPr marL="228588" indent="-228588">
              <a:buFont typeface="+mj-lt"/>
              <a:buAutoNum type="arabicPeriod"/>
            </a:pPr>
            <a:r>
              <a:rPr lang="en-US" baseline="0" dirty="0" smtClean="0">
                <a:solidFill>
                  <a:srgbClr val="FFFF00"/>
                </a:solidFill>
              </a:rPr>
              <a:t>It is precise. It is not something anyone has trouble understanding and is not so general that it fails to represent a strong position. </a:t>
            </a:r>
          </a:p>
          <a:p>
            <a:pPr marL="228588" indent="-228588">
              <a:buFont typeface="+mj-lt"/>
              <a:buAutoNum type="arabicPeriod"/>
            </a:pPr>
            <a:endParaRPr lang="en-US" baseline="0" dirty="0" smtClean="0">
              <a:solidFill>
                <a:srgbClr val="FFFF00"/>
              </a:solidFill>
            </a:endParaRPr>
          </a:p>
          <a:p>
            <a:pPr marL="228588" indent="-228588">
              <a:buFont typeface="+mj-lt"/>
              <a:buAutoNum type="arabicPeriod"/>
            </a:pPr>
            <a:r>
              <a:rPr lang="en-US" baseline="0" dirty="0" smtClean="0">
                <a:solidFill>
                  <a:srgbClr val="FFFF00"/>
                </a:solidFill>
              </a:rPr>
              <a:t>It is supported by the res of the passage; it isn’t just a springboard that allow the writer to jump in to topics having little to do with the thesis. </a:t>
            </a:r>
          </a:p>
          <a:p>
            <a:pPr marL="228588" indent="-228588">
              <a:buFont typeface="+mj-lt"/>
              <a:buAutoNum type="arabicPeriod"/>
            </a:pPr>
            <a:endParaRPr lang="en-US" baseline="0" dirty="0" smtClean="0">
              <a:solidFill>
                <a:srgbClr val="FFFF00"/>
              </a:solidFill>
            </a:endParaRPr>
          </a:p>
          <a:p>
            <a:pPr marL="228588" indent="-228588"/>
            <a:endParaRPr lang="en-US" dirty="0"/>
          </a:p>
        </p:txBody>
      </p:sp>
      <p:sp>
        <p:nvSpPr>
          <p:cNvPr id="4" name="Slide Number Placeholder 3"/>
          <p:cNvSpPr>
            <a:spLocks noGrp="1"/>
          </p:cNvSpPr>
          <p:nvPr>
            <p:ph type="sldNum" sz="quarter" idx="10"/>
          </p:nvPr>
        </p:nvSpPr>
        <p:spPr/>
        <p:txBody>
          <a:bodyPr/>
          <a:lstStyle/>
          <a:p>
            <a:fld id="{AF80E57F-880C-41EE-9B62-9F13EE727003}"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632531-F47D-4B26-8CC3-78ACC19B2BD5}" type="datetimeFigureOut">
              <a:rPr lang="en-US" smtClean="0"/>
              <a:pPr/>
              <a:t>1/7/2013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02575A-24E0-41DF-AC48-B3A523F5333F}"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632531-F47D-4B26-8CC3-78ACC19B2BD5}" type="datetimeFigureOut">
              <a:rPr lang="en-US" smtClean="0"/>
              <a:pPr/>
              <a:t>1/7/2013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02575A-24E0-41DF-AC48-B3A523F5333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632531-F47D-4B26-8CC3-78ACC19B2BD5}" type="datetimeFigureOut">
              <a:rPr lang="en-US" smtClean="0"/>
              <a:pPr/>
              <a:t>1/7/2013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02575A-24E0-41DF-AC48-B3A523F5333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632531-F47D-4B26-8CC3-78ACC19B2BD5}" type="datetimeFigureOut">
              <a:rPr lang="en-US" smtClean="0"/>
              <a:pPr/>
              <a:t>1/7/2013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02575A-24E0-41DF-AC48-B3A523F5333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632531-F47D-4B26-8CC3-78ACC19B2BD5}" type="datetimeFigureOut">
              <a:rPr lang="en-US" smtClean="0"/>
              <a:pPr/>
              <a:t>1/7/2013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02575A-24E0-41DF-AC48-B3A523F5333F}"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632531-F47D-4B26-8CC3-78ACC19B2BD5}" type="datetimeFigureOut">
              <a:rPr lang="en-US" smtClean="0"/>
              <a:pPr/>
              <a:t>1/7/2013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102575A-24E0-41DF-AC48-B3A523F5333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632531-F47D-4B26-8CC3-78ACC19B2BD5}" type="datetimeFigureOut">
              <a:rPr lang="en-US" smtClean="0"/>
              <a:pPr/>
              <a:t>1/7/2013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102575A-24E0-41DF-AC48-B3A523F5333F}"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632531-F47D-4B26-8CC3-78ACC19B2BD5}" type="datetimeFigureOut">
              <a:rPr lang="en-US" smtClean="0"/>
              <a:pPr/>
              <a:t>1/7/2013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102575A-24E0-41DF-AC48-B3A523F5333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632531-F47D-4B26-8CC3-78ACC19B2BD5}" type="datetimeFigureOut">
              <a:rPr lang="en-US" smtClean="0"/>
              <a:pPr/>
              <a:t>1/7/2013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102575A-24E0-41DF-AC48-B3A523F5333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632531-F47D-4B26-8CC3-78ACC19B2BD5}" type="datetimeFigureOut">
              <a:rPr lang="en-US" smtClean="0"/>
              <a:pPr/>
              <a:t>1/7/2013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102575A-24E0-41DF-AC48-B3A523F5333F}"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632531-F47D-4B26-8CC3-78ACC19B2BD5}" type="datetimeFigureOut">
              <a:rPr lang="en-US" smtClean="0"/>
              <a:pPr/>
              <a:t>1/7/2013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102575A-24E0-41DF-AC48-B3A523F5333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632531-F47D-4B26-8CC3-78ACC19B2BD5}" type="datetimeFigureOut">
              <a:rPr lang="en-US" smtClean="0"/>
              <a:pPr/>
              <a:t>1/7/2013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02575A-24E0-41DF-AC48-B3A523F5333F}"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0"/>
            <a:ext cx="7772400" cy="2286000"/>
          </a:xfrm>
          <a:ln w="57150">
            <a:solidFill>
              <a:srgbClr val="FF0000"/>
            </a:solidFill>
          </a:ln>
          <a:effectLst>
            <a:outerShdw blurRad="152400" dist="317500" dir="5400000" sx="90000" sy="-19000" rotWithShape="0">
              <a:prstClr val="black">
                <a:alpha val="15000"/>
              </a:prstClr>
            </a:outerShdw>
          </a:effectLst>
        </p:spPr>
        <p:style>
          <a:lnRef idx="1">
            <a:schemeClr val="dk1"/>
          </a:lnRef>
          <a:fillRef idx="3">
            <a:schemeClr val="dk1"/>
          </a:fillRef>
          <a:effectRef idx="2">
            <a:schemeClr val="dk1"/>
          </a:effectRef>
          <a:fontRef idx="minor">
            <a:schemeClr val="lt1"/>
          </a:fontRef>
        </p:style>
        <p:txBody>
          <a:bodyPr>
            <a:normAutofit/>
          </a:bodyPr>
          <a:lstStyle/>
          <a:p>
            <a:r>
              <a:rPr lang="en-US" sz="5400" b="1" dirty="0" smtClean="0">
                <a:latin typeface="Arial Black" pitchFamily="34" charset="0"/>
              </a:rPr>
              <a:t>ACT </a:t>
            </a:r>
            <a:br>
              <a:rPr lang="en-US" sz="5400" b="1" dirty="0" smtClean="0">
                <a:latin typeface="Arial Black" pitchFamily="34" charset="0"/>
              </a:rPr>
            </a:br>
            <a:r>
              <a:rPr lang="en-US" sz="5400" b="1" dirty="0" smtClean="0">
                <a:latin typeface="Arial Black" pitchFamily="34" charset="0"/>
              </a:rPr>
              <a:t>Reading Principles</a:t>
            </a:r>
            <a:endParaRPr lang="en-US" sz="5400" b="1" dirty="0">
              <a:latin typeface="Arial Black" pitchFamily="34" charset="0"/>
            </a:endParaRPr>
          </a:p>
        </p:txBody>
      </p:sp>
      <p:sp>
        <p:nvSpPr>
          <p:cNvPr id="3" name="Subtitle 2"/>
          <p:cNvSpPr>
            <a:spLocks noGrp="1"/>
          </p:cNvSpPr>
          <p:nvPr>
            <p:ph type="subTitle" idx="1"/>
          </p:nvPr>
        </p:nvSpPr>
        <p:spPr>
          <a:xfrm>
            <a:off x="914400" y="3962400"/>
            <a:ext cx="7696200" cy="1752600"/>
          </a:xfrm>
        </p:spPr>
        <p:txBody>
          <a:bodyPr>
            <a:normAutofit fontScale="85000" lnSpcReduction="20000"/>
          </a:bodyPr>
          <a:lstStyle/>
          <a:p>
            <a:r>
              <a:rPr lang="en-US" dirty="0" smtClean="0"/>
              <a:t>Increase Your Score in 3 Minutes a Day </a:t>
            </a:r>
          </a:p>
          <a:p>
            <a:r>
              <a:rPr lang="en-US" dirty="0" smtClean="0"/>
              <a:t>By </a:t>
            </a:r>
          </a:p>
          <a:p>
            <a:r>
              <a:rPr lang="en-US" dirty="0" smtClean="0"/>
              <a:t>Randall McCutcheon and James Schaffer, PH.D.</a:t>
            </a:r>
          </a:p>
          <a:p>
            <a:r>
              <a:rPr lang="en-US" dirty="0" smtClean="0"/>
              <a:t>To be used in conjunction with their book!</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Merge 5"/>
          <p:cNvSpPr/>
          <p:nvPr/>
        </p:nvSpPr>
        <p:spPr>
          <a:xfrm>
            <a:off x="5943600" y="1371600"/>
            <a:ext cx="2819400" cy="6096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latin typeface="Arial Black" pitchFamily="34" charset="0"/>
            </a:endParaRPr>
          </a:p>
          <a:p>
            <a:pPr algn="ctr"/>
            <a:r>
              <a:rPr lang="en-US" b="1" dirty="0" smtClean="0">
                <a:latin typeface="Arial Black" pitchFamily="34" charset="0"/>
              </a:rPr>
              <a:t>Principle 7</a:t>
            </a:r>
            <a:endParaRPr lang="en-US" b="1" dirty="0">
              <a:latin typeface="Arial Black" pitchFamily="34" charset="0"/>
            </a:endParaRPr>
          </a:p>
        </p:txBody>
      </p:sp>
      <p:sp>
        <p:nvSpPr>
          <p:cNvPr id="3" name="Content Placeholder 2"/>
          <p:cNvSpPr>
            <a:spLocks noGrp="1"/>
          </p:cNvSpPr>
          <p:nvPr>
            <p:ph idx="1"/>
          </p:nvPr>
        </p:nvSpPr>
        <p:spPr>
          <a:xfrm>
            <a:off x="609600" y="1828800"/>
            <a:ext cx="8229600" cy="4830763"/>
          </a:xfrm>
        </p:spPr>
        <p:txBody>
          <a:bodyPr/>
          <a:lstStyle/>
          <a:p>
            <a:pPr>
              <a:buNone/>
            </a:pPr>
            <a:r>
              <a:rPr lang="en-US" sz="5400" dirty="0" smtClean="0"/>
              <a:t>Being able to summarize what you read in a few short words can be difficult. </a:t>
            </a:r>
            <a:r>
              <a:rPr lang="en-US" sz="6000" b="1" dirty="0" smtClean="0"/>
              <a:t>Practice makes everything easier. </a:t>
            </a:r>
            <a:endParaRPr lang="en-US" sz="5400" b="1" dirty="0" smtClean="0"/>
          </a:p>
          <a:p>
            <a:pPr marL="914400" lvl="1" indent="-514350">
              <a:buFont typeface="+mj-lt"/>
              <a:buAutoNum type="arabicPeriod"/>
            </a:pPr>
            <a:endParaRPr lang="en-US" dirty="0" smtClean="0"/>
          </a:p>
          <a:p>
            <a:pPr marL="514350" indent="-514350">
              <a:buFont typeface="+mj-lt"/>
              <a:buAutoNum type="arabicPeriod"/>
            </a:pPr>
            <a:endParaRPr lang="en-US" dirty="0"/>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a:bodyPr>
          <a:lstStyle/>
          <a:p>
            <a:r>
              <a:rPr lang="en-US" b="1" dirty="0" smtClean="0">
                <a:solidFill>
                  <a:schemeClr val="tx1"/>
                </a:solidFill>
                <a:latin typeface="Arial Black" pitchFamily="34" charset="0"/>
              </a:rPr>
              <a:t>Summarily Dismissed</a:t>
            </a:r>
            <a:endParaRPr lang="en-US" b="1" dirty="0">
              <a:solidFill>
                <a:schemeClr val="tx1"/>
              </a:solidFill>
              <a:latin typeface="Arial Black" pitchFamily="34" charset="0"/>
            </a:endParaRPr>
          </a:p>
        </p:txBody>
      </p:sp>
      <p:pic>
        <p:nvPicPr>
          <p:cNvPr id="3074" name="Picture 2" descr="C:\Users\wnichols\AppData\Local\Microsoft\Windows\Temporary Internet Files\Content.IE5\SET92XWW\MC900104750[1].wmf"/>
          <p:cNvPicPr>
            <a:picLocks noChangeAspect="1" noChangeArrowheads="1"/>
          </p:cNvPicPr>
          <p:nvPr/>
        </p:nvPicPr>
        <p:blipFill>
          <a:blip r:embed="rId3" cstate="print"/>
          <a:srcRect/>
          <a:stretch>
            <a:fillRect/>
          </a:stretch>
        </p:blipFill>
        <p:spPr bwMode="auto">
          <a:xfrm>
            <a:off x="4038600" y="1143000"/>
            <a:ext cx="1811337" cy="963613"/>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133600"/>
            <a:ext cx="8229600" cy="4525963"/>
          </a:xfrm>
        </p:spPr>
        <p:txBody>
          <a:bodyPr/>
          <a:lstStyle/>
          <a:p>
            <a:pPr>
              <a:buNone/>
            </a:pPr>
            <a:r>
              <a:rPr lang="en-US" dirty="0" smtClean="0"/>
              <a:t>Words are not groups of letters aimlessly thrown together. </a:t>
            </a:r>
          </a:p>
          <a:p>
            <a:pPr>
              <a:buNone/>
            </a:pPr>
            <a:r>
              <a:rPr lang="en-US" dirty="0" smtClean="0"/>
              <a:t>	Many words share beginnings, middles and ends. </a:t>
            </a:r>
          </a:p>
          <a:p>
            <a:pPr>
              <a:buNone/>
            </a:pPr>
            <a:r>
              <a:rPr lang="en-US" dirty="0" smtClean="0"/>
              <a:t>Expand your vocabulary a more economical way, by becoming more familiar with common affixes (prefixes and suffixes). </a:t>
            </a:r>
          </a:p>
          <a:p>
            <a:pPr>
              <a:buNone/>
            </a:pPr>
            <a:endParaRPr lang="en-US" dirty="0" smtClean="0"/>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a:bodyPr>
          <a:lstStyle/>
          <a:p>
            <a:r>
              <a:rPr lang="en-US" b="1" dirty="0" smtClean="0">
                <a:solidFill>
                  <a:schemeClr val="tx1"/>
                </a:solidFill>
                <a:latin typeface="Arial Black" pitchFamily="34" charset="0"/>
              </a:rPr>
              <a:t>Be Chalant</a:t>
            </a:r>
            <a:endParaRPr lang="en-US" b="1" dirty="0">
              <a:solidFill>
                <a:schemeClr val="tx1"/>
              </a:solidFill>
              <a:latin typeface="Arial Black" pitchFamily="34" charset="0"/>
            </a:endParaRPr>
          </a:p>
        </p:txBody>
      </p:sp>
      <p:sp>
        <p:nvSpPr>
          <p:cNvPr id="6" name="Flowchart: Merge 5"/>
          <p:cNvSpPr/>
          <p:nvPr/>
        </p:nvSpPr>
        <p:spPr>
          <a:xfrm>
            <a:off x="5943600" y="1447800"/>
            <a:ext cx="2819400" cy="7620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latin typeface="Arial Black" pitchFamily="34" charset="0"/>
            </a:endParaRPr>
          </a:p>
          <a:p>
            <a:pPr algn="ctr"/>
            <a:r>
              <a:rPr lang="en-US" b="1" dirty="0" smtClean="0">
                <a:latin typeface="Arial Black" pitchFamily="34" charset="0"/>
              </a:rPr>
              <a:t>Principle 8</a:t>
            </a:r>
            <a:endParaRPr lang="en-US" b="1" dirty="0">
              <a:latin typeface="Arial Black"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wnichols\AppData\Local\Microsoft\Windows\Temporary Internet Files\Content.IE5\XC36LH8X\MC900441271[1].png"/>
          <p:cNvPicPr>
            <a:picLocks noChangeAspect="1" noChangeArrowheads="1"/>
          </p:cNvPicPr>
          <p:nvPr/>
        </p:nvPicPr>
        <p:blipFill>
          <a:blip r:embed="rId3" cstate="print"/>
          <a:srcRect/>
          <a:stretch>
            <a:fillRect/>
          </a:stretch>
        </p:blipFill>
        <p:spPr bwMode="auto">
          <a:xfrm>
            <a:off x="4495800" y="2362200"/>
            <a:ext cx="3808412" cy="3808412"/>
          </a:xfrm>
          <a:prstGeom prst="rect">
            <a:avLst/>
          </a:prstGeom>
          <a:noFill/>
        </p:spPr>
      </p:pic>
      <p:sp>
        <p:nvSpPr>
          <p:cNvPr id="6" name="Flowchart: Merge 5"/>
          <p:cNvSpPr/>
          <p:nvPr/>
        </p:nvSpPr>
        <p:spPr>
          <a:xfrm>
            <a:off x="5943600" y="1447800"/>
            <a:ext cx="2819400" cy="11430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Black" pitchFamily="34" charset="0"/>
              </a:rPr>
              <a:t>Principle 9</a:t>
            </a:r>
            <a:endParaRPr lang="en-US" b="1" dirty="0">
              <a:latin typeface="Arial Black" pitchFamily="34" charset="0"/>
            </a:endParaRPr>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a:bodyPr>
          <a:lstStyle/>
          <a:p>
            <a:r>
              <a:rPr lang="en-US" b="1" dirty="0" smtClean="0">
                <a:solidFill>
                  <a:schemeClr val="tx1"/>
                </a:solidFill>
                <a:latin typeface="Arial Black" pitchFamily="34" charset="0"/>
              </a:rPr>
              <a:t>The Power of Pivot</a:t>
            </a:r>
            <a:endParaRPr lang="en-US" b="1" dirty="0">
              <a:solidFill>
                <a:schemeClr val="tx1"/>
              </a:solidFill>
              <a:latin typeface="Arial Black" pitchFamily="34" charset="0"/>
            </a:endParaRPr>
          </a:p>
        </p:txBody>
      </p:sp>
      <p:sp>
        <p:nvSpPr>
          <p:cNvPr id="3" name="Content Placeholder 2"/>
          <p:cNvSpPr>
            <a:spLocks noGrp="1"/>
          </p:cNvSpPr>
          <p:nvPr>
            <p:ph sz="half" idx="1"/>
          </p:nvPr>
        </p:nvSpPr>
        <p:spPr/>
        <p:txBody>
          <a:bodyPr>
            <a:normAutofit fontScale="92500" lnSpcReduction="20000"/>
          </a:bodyPr>
          <a:lstStyle/>
          <a:p>
            <a:pPr>
              <a:buNone/>
            </a:pPr>
            <a:r>
              <a:rPr lang="en-US" dirty="0" smtClean="0"/>
              <a:t>Imagine a basketball game, she catches the ball twists and turns, steps this way and that way but he never moves one foot (HIS PIVOT FOOT) .</a:t>
            </a:r>
          </a:p>
          <a:p>
            <a:r>
              <a:rPr lang="en-US" b="1" dirty="0" smtClean="0">
                <a:solidFill>
                  <a:schemeClr val="tx1">
                    <a:lumMod val="85000"/>
                  </a:schemeClr>
                </a:solidFill>
              </a:rPr>
              <a:t>Pivot is the act turning or changing direction, is a key point in basketball and in writing. </a:t>
            </a:r>
          </a:p>
          <a:p>
            <a:pPr>
              <a:buNone/>
            </a:pPr>
            <a:r>
              <a:rPr lang="en-US" dirty="0" smtClean="0"/>
              <a:t>However, but, yet and on the other hand</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wnichols\AppData\Local\Microsoft\Windows\Temporary Internet Files\Content.IE5\VS3CWVX2\MP900385752[1].jpg"/>
          <p:cNvPicPr>
            <a:picLocks noChangeAspect="1" noChangeArrowheads="1"/>
          </p:cNvPicPr>
          <p:nvPr/>
        </p:nvPicPr>
        <p:blipFill>
          <a:blip r:embed="rId3" cstate="print"/>
          <a:srcRect/>
          <a:stretch>
            <a:fillRect/>
          </a:stretch>
        </p:blipFill>
        <p:spPr bwMode="auto">
          <a:xfrm>
            <a:off x="5334000" y="1905000"/>
            <a:ext cx="3211286" cy="4495800"/>
          </a:xfrm>
          <a:prstGeom prst="rect">
            <a:avLst/>
          </a:prstGeom>
          <a:noFill/>
        </p:spPr>
      </p:pic>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a:bodyPr>
          <a:lstStyle/>
          <a:p>
            <a:r>
              <a:rPr lang="en-US" b="1" dirty="0" smtClean="0">
                <a:solidFill>
                  <a:schemeClr val="tx1"/>
                </a:solidFill>
                <a:latin typeface="Arial Black" pitchFamily="34" charset="0"/>
              </a:rPr>
              <a:t>Wordlubbers, Beware</a:t>
            </a:r>
            <a:endParaRPr lang="en-US" b="1" dirty="0">
              <a:solidFill>
                <a:schemeClr val="tx1"/>
              </a:solidFill>
              <a:latin typeface="Arial Black" pitchFamily="34" charset="0"/>
            </a:endParaRPr>
          </a:p>
        </p:txBody>
      </p:sp>
      <p:sp>
        <p:nvSpPr>
          <p:cNvPr id="6" name="Flowchart: Merge 5"/>
          <p:cNvSpPr/>
          <p:nvPr/>
        </p:nvSpPr>
        <p:spPr>
          <a:xfrm>
            <a:off x="5943600" y="1447800"/>
            <a:ext cx="2819400" cy="11430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Black" pitchFamily="34" charset="0"/>
              </a:rPr>
              <a:t>Principle 10</a:t>
            </a:r>
            <a:endParaRPr lang="en-US" b="1" dirty="0">
              <a:latin typeface="Arial Black" pitchFamily="34" charset="0"/>
            </a:endParaRPr>
          </a:p>
        </p:txBody>
      </p:sp>
      <p:sp>
        <p:nvSpPr>
          <p:cNvPr id="5" name="Content Placeholder 4"/>
          <p:cNvSpPr>
            <a:spLocks noGrp="1"/>
          </p:cNvSpPr>
          <p:nvPr>
            <p:ph idx="1"/>
          </p:nvPr>
        </p:nvSpPr>
        <p:spPr>
          <a:xfrm>
            <a:off x="609600" y="1676400"/>
            <a:ext cx="4191000" cy="4983163"/>
          </a:xfrm>
          <a:solidFill>
            <a:schemeClr val="bg2">
              <a:lumMod val="75000"/>
            </a:schemeClr>
          </a:solidFill>
        </p:spPr>
        <p:txBody>
          <a:bodyPr>
            <a:normAutofit fontScale="85000" lnSpcReduction="10000"/>
          </a:bodyPr>
          <a:lstStyle/>
          <a:p>
            <a:pPr>
              <a:buNone/>
            </a:pPr>
            <a:r>
              <a:rPr lang="en-US" dirty="0" smtClean="0"/>
              <a:t>As I was going to St. Ives</a:t>
            </a:r>
          </a:p>
          <a:p>
            <a:pPr>
              <a:buNone/>
            </a:pPr>
            <a:r>
              <a:rPr lang="en-US" dirty="0" smtClean="0"/>
              <a:t>I met a man with seven wives</a:t>
            </a:r>
          </a:p>
          <a:p>
            <a:pPr>
              <a:buNone/>
            </a:pPr>
            <a:r>
              <a:rPr lang="en-US" dirty="0" smtClean="0"/>
              <a:t>Every wife had a seven sacks. </a:t>
            </a:r>
          </a:p>
          <a:p>
            <a:pPr>
              <a:buNone/>
            </a:pPr>
            <a:r>
              <a:rPr lang="en-US" dirty="0" smtClean="0"/>
              <a:t>Every sack had seven cats.</a:t>
            </a:r>
          </a:p>
          <a:p>
            <a:pPr>
              <a:buNone/>
            </a:pPr>
            <a:r>
              <a:rPr lang="en-US" dirty="0" smtClean="0"/>
              <a:t>Every cat had seven kits. </a:t>
            </a:r>
          </a:p>
          <a:p>
            <a:pPr>
              <a:buNone/>
            </a:pPr>
            <a:r>
              <a:rPr lang="en-US" dirty="0" smtClean="0"/>
              <a:t>Kits, cats, sacks, and wives: </a:t>
            </a:r>
          </a:p>
          <a:p>
            <a:pPr>
              <a:buNone/>
            </a:pPr>
            <a:endParaRPr lang="en-US" dirty="0" smtClean="0"/>
          </a:p>
          <a:p>
            <a:pPr>
              <a:buNone/>
            </a:pPr>
            <a:r>
              <a:rPr lang="en-US" dirty="0" smtClean="0"/>
              <a:t>How many were going to St. Ives? </a:t>
            </a:r>
            <a:endParaRPr lang="en-US" dirty="0"/>
          </a:p>
        </p:txBody>
      </p:sp>
      <p:sp>
        <p:nvSpPr>
          <p:cNvPr id="7" name="TextBox 6"/>
          <p:cNvSpPr txBox="1"/>
          <p:nvPr/>
        </p:nvSpPr>
        <p:spPr>
          <a:xfrm rot="1735824">
            <a:off x="5041417" y="3549771"/>
            <a:ext cx="3978911" cy="1200329"/>
          </a:xfrm>
          <a:prstGeom prst="rect">
            <a:avLst/>
          </a:prstGeom>
          <a:noFill/>
        </p:spPr>
        <p:txBody>
          <a:bodyPr wrap="square" rtlCol="0">
            <a:spAutoFit/>
          </a:bodyPr>
          <a:lstStyle/>
          <a:p>
            <a:r>
              <a:rPr lang="en-US" sz="2400" b="1" dirty="0" smtClean="0">
                <a:solidFill>
                  <a:schemeClr val="accent3">
                    <a:lumMod val="40000"/>
                    <a:lumOff val="60000"/>
                  </a:schemeClr>
                </a:solidFill>
                <a:effectLst>
                  <a:outerShdw blurRad="38100" dist="38100" dir="2700000" algn="tl">
                    <a:srgbClr val="000000">
                      <a:alpha val="43137"/>
                    </a:srgbClr>
                  </a:outerShdw>
                </a:effectLst>
              </a:rPr>
              <a:t>Read it TWICE</a:t>
            </a:r>
          </a:p>
          <a:p>
            <a:endParaRPr lang="en-US" sz="2400" b="1" dirty="0" smtClean="0">
              <a:solidFill>
                <a:schemeClr val="accent3">
                  <a:lumMod val="40000"/>
                  <a:lumOff val="60000"/>
                </a:schemeClr>
              </a:solidFill>
              <a:effectLst>
                <a:outerShdw blurRad="38100" dist="38100" dir="2700000" algn="tl">
                  <a:srgbClr val="000000">
                    <a:alpha val="43137"/>
                  </a:srgbClr>
                </a:outerShdw>
              </a:effectLst>
            </a:endParaRPr>
          </a:p>
          <a:p>
            <a:r>
              <a:rPr lang="en-US" sz="2400" b="1" dirty="0" smtClean="0">
                <a:solidFill>
                  <a:schemeClr val="accent3">
                    <a:lumMod val="40000"/>
                    <a:lumOff val="60000"/>
                  </a:schemeClr>
                </a:solidFill>
                <a:effectLst>
                  <a:outerShdw blurRad="38100" dist="38100" dir="2700000" algn="tl">
                    <a:srgbClr val="000000">
                      <a:alpha val="43137"/>
                    </a:srgbClr>
                  </a:outerShdw>
                </a:effectLst>
              </a:rPr>
              <a:t>Use the knowledge you have! </a:t>
            </a:r>
            <a:endParaRPr lang="en-US" sz="2400" b="1" dirty="0">
              <a:solidFill>
                <a:schemeClr val="accent3">
                  <a:lumMod val="40000"/>
                  <a:lumOff val="60000"/>
                </a:schemeClr>
              </a:solidFill>
              <a:effectLst>
                <a:outerShdw blurRad="38100" dist="38100" dir="2700000" algn="tl">
                  <a:srgbClr val="000000">
                    <a:alpha val="43137"/>
                  </a:srgbClr>
                </a:outerShdw>
              </a:effectLs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Users\wnichols\AppData\Local\Microsoft\Windows\Temporary Internet Files\Content.IE5\VS3CWVX2\MM900356797[1].gif"/>
          <p:cNvPicPr>
            <a:picLocks noGrp="1" noChangeAspect="1" noChangeArrowheads="1" noCrop="1"/>
          </p:cNvPicPr>
          <p:nvPr>
            <p:ph sz="half" idx="2"/>
          </p:nvPr>
        </p:nvPicPr>
        <p:blipFill>
          <a:blip r:embed="rId3" cstate="print"/>
          <a:srcRect/>
          <a:stretch>
            <a:fillRect/>
          </a:stretch>
        </p:blipFill>
        <p:spPr bwMode="auto">
          <a:xfrm>
            <a:off x="4953000" y="2209800"/>
            <a:ext cx="3886200" cy="3886200"/>
          </a:xfrm>
          <a:prstGeom prst="rect">
            <a:avLst/>
          </a:prstGeom>
          <a:noFill/>
        </p:spPr>
      </p:pic>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a:bodyPr>
          <a:lstStyle/>
          <a:p>
            <a:r>
              <a:rPr lang="en-US" b="1" dirty="0" smtClean="0">
                <a:solidFill>
                  <a:schemeClr val="tx1"/>
                </a:solidFill>
                <a:latin typeface="Arial Black" pitchFamily="34" charset="0"/>
              </a:rPr>
              <a:t>Get a Clue Holmes</a:t>
            </a:r>
            <a:endParaRPr lang="en-US" b="1" dirty="0">
              <a:solidFill>
                <a:schemeClr val="tx1"/>
              </a:solidFill>
              <a:latin typeface="Arial Black" pitchFamily="34" charset="0"/>
            </a:endParaRPr>
          </a:p>
        </p:txBody>
      </p:sp>
      <p:sp>
        <p:nvSpPr>
          <p:cNvPr id="6" name="Flowchart: Merge 5"/>
          <p:cNvSpPr/>
          <p:nvPr/>
        </p:nvSpPr>
        <p:spPr>
          <a:xfrm>
            <a:off x="5943600" y="1447800"/>
            <a:ext cx="2819400" cy="11430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Black" pitchFamily="34" charset="0"/>
              </a:rPr>
              <a:t>Principle 11</a:t>
            </a:r>
            <a:endParaRPr lang="en-US" b="1" dirty="0">
              <a:latin typeface="Arial Black" pitchFamily="34" charset="0"/>
            </a:endParaRPr>
          </a:p>
        </p:txBody>
      </p:sp>
      <p:sp>
        <p:nvSpPr>
          <p:cNvPr id="8" name="Content Placeholder 7"/>
          <p:cNvSpPr>
            <a:spLocks noGrp="1"/>
          </p:cNvSpPr>
          <p:nvPr>
            <p:ph sz="half" idx="1"/>
          </p:nvPr>
        </p:nvSpPr>
        <p:spPr>
          <a:xfrm>
            <a:off x="304800" y="2743200"/>
            <a:ext cx="4038600" cy="1828800"/>
          </a:xfrm>
        </p:spPr>
        <p:txBody>
          <a:bodyPr>
            <a:normAutofit/>
          </a:bodyPr>
          <a:lstStyle/>
          <a:p>
            <a:pPr algn="ctr">
              <a:buNone/>
            </a:pPr>
            <a:r>
              <a:rPr lang="en-US" dirty="0" smtClean="0"/>
              <a:t>Deduct the words from </a:t>
            </a:r>
            <a:r>
              <a:rPr lang="en-US" sz="6000" b="1" dirty="0" smtClean="0"/>
              <a:t>Context! </a:t>
            </a:r>
            <a:endParaRPr lang="en-US"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Merge 5"/>
          <p:cNvSpPr/>
          <p:nvPr/>
        </p:nvSpPr>
        <p:spPr>
          <a:xfrm>
            <a:off x="5943600" y="1447800"/>
            <a:ext cx="2819400" cy="11430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Black" pitchFamily="34" charset="0"/>
              </a:rPr>
              <a:t>Principle 12</a:t>
            </a:r>
            <a:endParaRPr lang="en-US" b="1" dirty="0">
              <a:latin typeface="Arial Black" pitchFamily="34" charset="0"/>
            </a:endParaRPr>
          </a:p>
        </p:txBody>
      </p:sp>
      <p:sp>
        <p:nvSpPr>
          <p:cNvPr id="3" name="Content Placeholder 2"/>
          <p:cNvSpPr>
            <a:spLocks noGrp="1"/>
          </p:cNvSpPr>
          <p:nvPr>
            <p:ph idx="1"/>
          </p:nvPr>
        </p:nvSpPr>
        <p:spPr>
          <a:xfrm>
            <a:off x="609600" y="2133600"/>
            <a:ext cx="3733800" cy="4525963"/>
          </a:xfrm>
        </p:spPr>
        <p:txBody>
          <a:bodyPr>
            <a:normAutofit/>
          </a:bodyPr>
          <a:lstStyle/>
          <a:p>
            <a:pPr>
              <a:buNone/>
            </a:pPr>
            <a:r>
              <a:rPr lang="en-US" sz="4000" b="1" dirty="0" smtClean="0">
                <a:solidFill>
                  <a:schemeClr val="tx1">
                    <a:lumMod val="95000"/>
                  </a:schemeClr>
                </a:solidFill>
              </a:rPr>
              <a:t>You must spot the important words in a passage and figure out how the author is using them. </a:t>
            </a:r>
            <a:endParaRPr lang="en-US" sz="4000" b="1" dirty="0">
              <a:solidFill>
                <a:schemeClr val="tx1">
                  <a:lumMod val="95000"/>
                </a:schemeClr>
              </a:solidFill>
            </a:endParaRPr>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a:bodyPr>
          <a:lstStyle/>
          <a:p>
            <a:r>
              <a:rPr lang="en-US" b="1" dirty="0" smtClean="0">
                <a:solidFill>
                  <a:schemeClr val="tx1"/>
                </a:solidFill>
                <a:latin typeface="Arial Black" pitchFamily="34" charset="0"/>
              </a:rPr>
              <a:t>Coming to Terms</a:t>
            </a:r>
            <a:endParaRPr lang="en-US" b="1" dirty="0">
              <a:solidFill>
                <a:schemeClr val="tx1"/>
              </a:solidFill>
              <a:latin typeface="Arial Black" pitchFamily="34" charset="0"/>
            </a:endParaRPr>
          </a:p>
        </p:txBody>
      </p:sp>
      <p:pic>
        <p:nvPicPr>
          <p:cNvPr id="1026" name="Picture 2" descr="C:\Users\wnichols\AppData\Local\Microsoft\Windows\Temporary Internet Files\Content.IE5\SET92XWW\MP900309615[1].jpg"/>
          <p:cNvPicPr>
            <a:picLocks noChangeAspect="1" noChangeArrowheads="1"/>
          </p:cNvPicPr>
          <p:nvPr/>
        </p:nvPicPr>
        <p:blipFill>
          <a:blip r:embed="rId3" cstate="print"/>
          <a:srcRect l="7865" t="14943" r="22472"/>
          <a:stretch>
            <a:fillRect/>
          </a:stretch>
        </p:blipFill>
        <p:spPr bwMode="auto">
          <a:xfrm>
            <a:off x="4419600" y="2438400"/>
            <a:ext cx="4724400" cy="41148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Merge 5"/>
          <p:cNvSpPr/>
          <p:nvPr/>
        </p:nvSpPr>
        <p:spPr>
          <a:xfrm>
            <a:off x="5943600" y="1447800"/>
            <a:ext cx="2819400" cy="11430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Black" pitchFamily="34" charset="0"/>
              </a:rPr>
              <a:t>Principle </a:t>
            </a:r>
            <a:r>
              <a:rPr lang="en-US" b="1" dirty="0" smtClean="0">
                <a:latin typeface="Arial Black" pitchFamily="34" charset="0"/>
              </a:rPr>
              <a:t>13</a:t>
            </a:r>
            <a:endParaRPr lang="en-US" b="1" dirty="0">
              <a:latin typeface="Arial Black" pitchFamily="34" charset="0"/>
            </a:endParaRPr>
          </a:p>
        </p:txBody>
      </p:sp>
      <p:sp>
        <p:nvSpPr>
          <p:cNvPr id="3" name="Content Placeholder 2"/>
          <p:cNvSpPr>
            <a:spLocks noGrp="1"/>
          </p:cNvSpPr>
          <p:nvPr>
            <p:ph idx="1"/>
          </p:nvPr>
        </p:nvSpPr>
        <p:spPr>
          <a:xfrm>
            <a:off x="609600" y="2133600"/>
            <a:ext cx="8229600" cy="4525963"/>
          </a:xfrm>
        </p:spPr>
        <p:txBody>
          <a:bodyPr/>
          <a:lstStyle/>
          <a:p>
            <a:pPr>
              <a:buNone/>
            </a:pPr>
            <a:r>
              <a:rPr lang="en-US" dirty="0" smtClean="0"/>
              <a:t>You may not understand or be confused by the topic of a passage. </a:t>
            </a:r>
          </a:p>
          <a:p>
            <a:pPr>
              <a:buNone/>
            </a:pPr>
            <a:r>
              <a:rPr lang="en-US" dirty="0" smtClean="0">
                <a:solidFill>
                  <a:srgbClr val="FF0000"/>
                </a:solidFill>
                <a:effectLst>
                  <a:outerShdw blurRad="38100" dist="38100" dir="2700000" algn="tl">
                    <a:srgbClr val="000000">
                      <a:alpha val="43137"/>
                    </a:srgbClr>
                  </a:outerShdw>
                </a:effectLst>
              </a:rPr>
              <a:t>1</a:t>
            </a:r>
            <a:r>
              <a:rPr lang="en-US" baseline="30000" dirty="0" smtClean="0">
                <a:solidFill>
                  <a:srgbClr val="FF0000"/>
                </a:solidFill>
                <a:effectLst>
                  <a:outerShdw blurRad="38100" dist="38100" dir="2700000" algn="tl">
                    <a:srgbClr val="000000">
                      <a:alpha val="43137"/>
                    </a:srgbClr>
                  </a:outerShdw>
                </a:effectLst>
              </a:rPr>
              <a:t>st</a:t>
            </a:r>
            <a:r>
              <a:rPr lang="en-US" dirty="0" smtClean="0"/>
              <a:t> </a:t>
            </a:r>
            <a:r>
              <a:rPr lang="en-US" dirty="0" smtClean="0"/>
              <a:t>- </a:t>
            </a:r>
            <a:r>
              <a:rPr lang="en-US" dirty="0" smtClean="0"/>
              <a:t> What does the author discuss the most? </a:t>
            </a:r>
          </a:p>
          <a:p>
            <a:pPr>
              <a:buNone/>
            </a:pPr>
            <a:r>
              <a:rPr lang="en-US" dirty="0" smtClean="0">
                <a:solidFill>
                  <a:srgbClr val="FF0000"/>
                </a:solidFill>
                <a:effectLst>
                  <a:outerShdw blurRad="38100" dist="38100" dir="2700000" algn="tl">
                    <a:srgbClr val="000000">
                      <a:alpha val="43137"/>
                    </a:srgbClr>
                  </a:outerShdw>
                </a:effectLst>
              </a:rPr>
              <a:t>2</a:t>
            </a:r>
            <a:r>
              <a:rPr lang="en-US" baseline="30000" dirty="0" smtClean="0">
                <a:solidFill>
                  <a:srgbClr val="FF0000"/>
                </a:solidFill>
                <a:effectLst>
                  <a:outerShdw blurRad="38100" dist="38100" dir="2700000" algn="tl">
                    <a:srgbClr val="000000">
                      <a:alpha val="43137"/>
                    </a:srgbClr>
                  </a:outerShdw>
                </a:effectLst>
              </a:rPr>
              <a:t>nd </a:t>
            </a:r>
            <a:r>
              <a:rPr lang="en-US" baseline="30000" dirty="0" smtClean="0">
                <a:effectLst>
                  <a:outerShdw blurRad="38100" dist="38100" dir="2700000" algn="tl">
                    <a:srgbClr val="000000">
                      <a:alpha val="43137"/>
                    </a:srgbClr>
                  </a:outerShdw>
                </a:effectLst>
              </a:rPr>
              <a:t>- </a:t>
            </a:r>
            <a:r>
              <a:rPr lang="en-US" dirty="0" smtClean="0"/>
              <a:t> </a:t>
            </a:r>
            <a:r>
              <a:rPr lang="en-US" dirty="0" smtClean="0"/>
              <a:t>D</a:t>
            </a:r>
            <a:r>
              <a:rPr lang="en-US" dirty="0" smtClean="0"/>
              <a:t>on’t get caught up in fancy words, push past them. </a:t>
            </a:r>
          </a:p>
          <a:p>
            <a:pPr>
              <a:buNone/>
            </a:pPr>
            <a:r>
              <a:rPr lang="en-US" dirty="0" smtClean="0">
                <a:solidFill>
                  <a:srgbClr val="FF0000"/>
                </a:solidFill>
                <a:effectLst>
                  <a:outerShdw blurRad="38100" dist="38100" dir="2700000" algn="tl">
                    <a:srgbClr val="000000">
                      <a:alpha val="43137"/>
                    </a:srgbClr>
                  </a:outerShdw>
                </a:effectLst>
              </a:rPr>
              <a:t>3</a:t>
            </a:r>
            <a:r>
              <a:rPr lang="en-US" baseline="30000" dirty="0" smtClean="0">
                <a:solidFill>
                  <a:srgbClr val="FF0000"/>
                </a:solidFill>
                <a:effectLst>
                  <a:outerShdw blurRad="38100" dist="38100" dir="2700000" algn="tl">
                    <a:srgbClr val="000000">
                      <a:alpha val="43137"/>
                    </a:srgbClr>
                  </a:outerShdw>
                </a:effectLst>
              </a:rPr>
              <a:t>rd</a:t>
            </a:r>
            <a:r>
              <a:rPr lang="en-US" dirty="0" smtClean="0"/>
              <a:t> – If you can’t paraphrase ask yourself, </a:t>
            </a:r>
          </a:p>
          <a:p>
            <a:pPr>
              <a:buNone/>
            </a:pPr>
            <a:r>
              <a:rPr lang="en-US" dirty="0" smtClean="0"/>
              <a:t>	</a:t>
            </a:r>
            <a:r>
              <a:rPr lang="en-US" dirty="0" smtClean="0"/>
              <a:t>	</a:t>
            </a:r>
            <a:r>
              <a:rPr lang="en-US" dirty="0" smtClean="0"/>
              <a:t>What is the purpose? </a:t>
            </a:r>
          </a:p>
          <a:p>
            <a:pPr>
              <a:buNone/>
            </a:pPr>
            <a:r>
              <a:rPr lang="en-US" dirty="0" smtClean="0"/>
              <a:t>	</a:t>
            </a:r>
            <a:r>
              <a:rPr lang="en-US" dirty="0" smtClean="0"/>
              <a:t>	</a:t>
            </a:r>
            <a:r>
              <a:rPr lang="en-US" dirty="0" smtClean="0"/>
              <a:t>What is the authors method?</a:t>
            </a:r>
            <a:endParaRPr lang="en-US" dirty="0"/>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a:bodyPr>
          <a:lstStyle/>
          <a:p>
            <a:r>
              <a:rPr lang="en-US" b="1" dirty="0" smtClean="0">
                <a:solidFill>
                  <a:schemeClr val="tx1"/>
                </a:solidFill>
                <a:latin typeface="Arial Black" pitchFamily="34" charset="0"/>
              </a:rPr>
              <a:t>The Harder It Comes</a:t>
            </a:r>
            <a:endParaRPr lang="en-US" b="1" dirty="0">
              <a:solidFill>
                <a:schemeClr val="tx1"/>
              </a:solidFill>
              <a:latin typeface="Arial Black"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133600"/>
            <a:ext cx="8229600" cy="4525963"/>
          </a:xfrm>
        </p:spPr>
        <p:txBody>
          <a:bodyPr>
            <a:normAutofit fontScale="85000" lnSpcReduction="10000"/>
          </a:bodyPr>
          <a:lstStyle/>
          <a:p>
            <a:pPr>
              <a:buNone/>
            </a:pPr>
            <a:r>
              <a:rPr lang="en-US" dirty="0" smtClean="0"/>
              <a:t>MUST USE A DIFFERENT APPROACH!</a:t>
            </a:r>
          </a:p>
          <a:p>
            <a:pPr>
              <a:buNone/>
            </a:pPr>
            <a:endParaRPr lang="en-US" dirty="0" smtClean="0"/>
          </a:p>
          <a:p>
            <a:pPr marL="514350" indent="-514350">
              <a:buAutoNum type="arabicPeriod"/>
            </a:pPr>
            <a:r>
              <a:rPr lang="en-US" dirty="0" smtClean="0"/>
              <a:t>Read for the story not for structure. </a:t>
            </a:r>
          </a:p>
          <a:p>
            <a:pPr marL="514350" indent="-514350">
              <a:buAutoNum type="arabicPeriod"/>
            </a:pPr>
            <a:r>
              <a:rPr lang="en-US" dirty="0" smtClean="0"/>
              <a:t>Read critically. The questions will be about how characters felt, their main concerns …</a:t>
            </a:r>
          </a:p>
          <a:p>
            <a:pPr marL="514350" indent="-514350">
              <a:buAutoNum type="arabicPeriod"/>
            </a:pPr>
            <a:r>
              <a:rPr lang="en-US" dirty="0" smtClean="0"/>
              <a:t>Note the author’s language. The ACT will ask you why the author used certain words or expressions. </a:t>
            </a:r>
          </a:p>
          <a:p>
            <a:pPr marL="514350" indent="-514350">
              <a:buNone/>
            </a:pPr>
            <a:r>
              <a:rPr lang="en-US" sz="3800" dirty="0" smtClean="0">
                <a:solidFill>
                  <a:srgbClr val="FF0000"/>
                </a:solidFill>
                <a:effectLst>
                  <a:outerShdw blurRad="38100" dist="38100" dir="2700000" algn="tl">
                    <a:srgbClr val="000000">
                      <a:alpha val="43137"/>
                    </a:srgbClr>
                  </a:outerShdw>
                </a:effectLst>
              </a:rPr>
              <a:t>READ LIKE A PROFESSOR! Who does this character remind me of and where have I seen this story before. What is the pattern.</a:t>
            </a:r>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a:bodyPr>
          <a:lstStyle/>
          <a:p>
            <a:r>
              <a:rPr lang="en-US" b="1" dirty="0" smtClean="0">
                <a:solidFill>
                  <a:schemeClr val="tx1"/>
                </a:solidFill>
                <a:latin typeface="Arial Black" pitchFamily="34" charset="0"/>
              </a:rPr>
              <a:t>Reading Fiction</a:t>
            </a:r>
            <a:endParaRPr lang="en-US" b="1" dirty="0">
              <a:solidFill>
                <a:schemeClr val="tx1"/>
              </a:solidFill>
              <a:latin typeface="Arial Black" pitchFamily="34" charset="0"/>
            </a:endParaRPr>
          </a:p>
        </p:txBody>
      </p:sp>
      <p:sp>
        <p:nvSpPr>
          <p:cNvPr id="6" name="Flowchart: Merge 5"/>
          <p:cNvSpPr/>
          <p:nvPr/>
        </p:nvSpPr>
        <p:spPr>
          <a:xfrm>
            <a:off x="5943600" y="1447800"/>
            <a:ext cx="2819400" cy="11430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Black" pitchFamily="34" charset="0"/>
              </a:rPr>
              <a:t>Principle 14</a:t>
            </a:r>
            <a:endParaRPr lang="en-US" b="1" dirty="0">
              <a:latin typeface="Arial Black"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taking strategies</a:t>
            </a:r>
            <a:br>
              <a:rPr lang="en-US" dirty="0" smtClean="0"/>
            </a:b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Merge 5"/>
          <p:cNvSpPr/>
          <p:nvPr/>
        </p:nvSpPr>
        <p:spPr>
          <a:xfrm>
            <a:off x="5943600" y="1447800"/>
            <a:ext cx="2819400" cy="11430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Black" pitchFamily="34" charset="0"/>
              </a:rPr>
              <a:t>Principle 15</a:t>
            </a:r>
            <a:endParaRPr lang="en-US" b="1" dirty="0">
              <a:latin typeface="Arial Black" pitchFamily="34" charset="0"/>
            </a:endParaRPr>
          </a:p>
        </p:txBody>
      </p:sp>
      <p:sp>
        <p:nvSpPr>
          <p:cNvPr id="3" name="Content Placeholder 2"/>
          <p:cNvSpPr>
            <a:spLocks noGrp="1"/>
          </p:cNvSpPr>
          <p:nvPr>
            <p:ph idx="1"/>
          </p:nvPr>
        </p:nvSpPr>
        <p:spPr>
          <a:xfrm>
            <a:off x="609600" y="2133600"/>
            <a:ext cx="4038600" cy="4525963"/>
          </a:xfrm>
        </p:spPr>
        <p:txBody>
          <a:bodyPr/>
          <a:lstStyle/>
          <a:p>
            <a:pPr>
              <a:buNone/>
            </a:pPr>
            <a:r>
              <a:rPr lang="en-US" dirty="0" smtClean="0"/>
              <a:t>Don’t forget the important of your senses. </a:t>
            </a:r>
          </a:p>
          <a:p>
            <a:pPr>
              <a:buNone/>
            </a:pPr>
            <a:endParaRPr lang="en-US" dirty="0" smtClean="0"/>
          </a:p>
          <a:p>
            <a:pPr>
              <a:buNone/>
            </a:pPr>
            <a:r>
              <a:rPr lang="en-US" dirty="0" smtClean="0"/>
              <a:t>Words have a unique sound,</a:t>
            </a:r>
            <a:r>
              <a:rPr lang="en-US" dirty="0"/>
              <a:t> </a:t>
            </a:r>
            <a:r>
              <a:rPr lang="en-US" dirty="0" smtClean="0"/>
              <a:t>look, taste, feel and smell. </a:t>
            </a:r>
            <a:endParaRPr lang="en-US" dirty="0" smtClean="0"/>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a:bodyPr>
          <a:lstStyle/>
          <a:p>
            <a:r>
              <a:rPr lang="en-US" b="1" dirty="0" smtClean="0">
                <a:solidFill>
                  <a:schemeClr val="tx1"/>
                </a:solidFill>
                <a:latin typeface="Arial Black" pitchFamily="34" charset="0"/>
              </a:rPr>
              <a:t>Come to Your Senses</a:t>
            </a:r>
            <a:endParaRPr lang="en-US" b="1" dirty="0">
              <a:solidFill>
                <a:schemeClr val="tx1"/>
              </a:solidFill>
              <a:latin typeface="Arial Black" pitchFamily="34" charset="0"/>
            </a:endParaRPr>
          </a:p>
        </p:txBody>
      </p:sp>
      <p:pic>
        <p:nvPicPr>
          <p:cNvPr id="2057" name="Picture 9" descr="C:\Users\wnichols\AppData\Local\Microsoft\Windows\Temporary Internet Files\Content.IE5\L2P8WQ7R\MC900233059[1].wmf"/>
          <p:cNvPicPr>
            <a:picLocks noChangeAspect="1" noChangeArrowheads="1"/>
          </p:cNvPicPr>
          <p:nvPr/>
        </p:nvPicPr>
        <p:blipFill>
          <a:blip r:embed="rId3" cstate="print"/>
          <a:srcRect/>
          <a:stretch>
            <a:fillRect/>
          </a:stretch>
        </p:blipFill>
        <p:spPr bwMode="auto">
          <a:xfrm>
            <a:off x="4267200" y="2021699"/>
            <a:ext cx="2577220" cy="3952079"/>
          </a:xfrm>
          <a:prstGeom prst="rect">
            <a:avLst/>
          </a:prstGeom>
          <a:noFill/>
        </p:spPr>
      </p:pic>
      <p:sp>
        <p:nvSpPr>
          <p:cNvPr id="13" name="TextBox 12"/>
          <p:cNvSpPr txBox="1"/>
          <p:nvPr/>
        </p:nvSpPr>
        <p:spPr>
          <a:xfrm>
            <a:off x="6781800" y="2438400"/>
            <a:ext cx="2057400" cy="3970318"/>
          </a:xfrm>
          <a:prstGeom prst="rect">
            <a:avLst/>
          </a:prstGeom>
          <a:noFill/>
        </p:spPr>
        <p:txBody>
          <a:bodyPr wrap="square" rtlCol="0">
            <a:spAutoFit/>
          </a:bodyPr>
          <a:lstStyle/>
          <a:p>
            <a:r>
              <a:rPr lang="en-US" dirty="0" smtClean="0"/>
              <a:t>l(a</a:t>
            </a:r>
          </a:p>
          <a:p>
            <a:r>
              <a:rPr lang="en-US" dirty="0" smtClean="0"/>
              <a:t>le</a:t>
            </a:r>
          </a:p>
          <a:p>
            <a:r>
              <a:rPr lang="en-US" dirty="0" err="1" smtClean="0"/>
              <a:t>af</a:t>
            </a:r>
            <a:endParaRPr lang="en-US" dirty="0" smtClean="0"/>
          </a:p>
          <a:p>
            <a:r>
              <a:rPr lang="en-US" dirty="0" err="1" smtClean="0"/>
              <a:t>fa</a:t>
            </a:r>
            <a:endParaRPr lang="en-US" dirty="0" smtClean="0"/>
          </a:p>
          <a:p>
            <a:endParaRPr lang="en-US" dirty="0" smtClean="0"/>
          </a:p>
          <a:p>
            <a:r>
              <a:rPr lang="en-US" dirty="0" err="1" smtClean="0"/>
              <a:t>ll</a:t>
            </a:r>
            <a:endParaRPr lang="en-US" dirty="0" smtClean="0"/>
          </a:p>
          <a:p>
            <a:endParaRPr lang="en-US" dirty="0" smtClean="0"/>
          </a:p>
          <a:p>
            <a:r>
              <a:rPr lang="en-US" dirty="0" smtClean="0"/>
              <a:t>s)</a:t>
            </a:r>
          </a:p>
          <a:p>
            <a:r>
              <a:rPr lang="en-US" dirty="0" smtClean="0"/>
              <a:t>one</a:t>
            </a:r>
          </a:p>
          <a:p>
            <a:r>
              <a:rPr lang="en-US" dirty="0" smtClean="0"/>
              <a:t>l</a:t>
            </a:r>
          </a:p>
          <a:p>
            <a:endParaRPr lang="en-US" dirty="0" smtClean="0"/>
          </a:p>
          <a:p>
            <a:r>
              <a:rPr lang="en-US" dirty="0" err="1" smtClean="0"/>
              <a:t>Iness</a:t>
            </a:r>
            <a:endParaRPr lang="en-US" dirty="0" smtClean="0"/>
          </a:p>
          <a:p>
            <a:endParaRPr lang="en-US" dirty="0" smtClean="0"/>
          </a:p>
          <a:p>
            <a:r>
              <a:rPr lang="en-US" dirty="0" err="1" smtClean="0"/>
              <a:t>e.e</a:t>
            </a:r>
            <a:r>
              <a:rPr lang="en-US" dirty="0" smtClean="0"/>
              <a:t>. </a:t>
            </a:r>
            <a:r>
              <a:rPr lang="en-US" dirty="0" err="1" smtClean="0"/>
              <a:t>cummings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95000"/>
              <a:lumOff val="5000"/>
            </a:schemeClr>
          </a:solidFill>
        </p:spPr>
        <p:txBody>
          <a:bodyPr/>
          <a:lstStyle/>
          <a:p>
            <a:r>
              <a:rPr lang="en-US" dirty="0" smtClean="0">
                <a:latin typeface="Arial Black" pitchFamily="34" charset="0"/>
              </a:rPr>
              <a:t>Principles</a:t>
            </a:r>
            <a:endParaRPr lang="en-US" dirty="0">
              <a:latin typeface="Arial Black" pitchFamily="34" charset="0"/>
            </a:endParaRPr>
          </a:p>
        </p:txBody>
      </p:sp>
      <p:sp>
        <p:nvSpPr>
          <p:cNvPr id="3" name="Content Placeholder 2"/>
          <p:cNvSpPr>
            <a:spLocks noGrp="1"/>
          </p:cNvSpPr>
          <p:nvPr>
            <p:ph idx="1"/>
          </p:nvPr>
        </p:nvSpPr>
        <p:spPr>
          <a:xfrm>
            <a:off x="2667000" y="1600201"/>
            <a:ext cx="3200400" cy="3276600"/>
          </a:xfrm>
        </p:spPr>
        <p:style>
          <a:lnRef idx="1">
            <a:schemeClr val="dk1"/>
          </a:lnRef>
          <a:fillRef idx="2">
            <a:schemeClr val="dk1"/>
          </a:fillRef>
          <a:effectRef idx="1">
            <a:schemeClr val="dk1"/>
          </a:effectRef>
          <a:fontRef idx="minor">
            <a:schemeClr val="dk1"/>
          </a:fontRef>
        </p:style>
        <p:txBody>
          <a:bodyPr/>
          <a:lstStyle/>
          <a:p>
            <a:pPr>
              <a:buNone/>
            </a:pPr>
            <a:r>
              <a:rPr lang="en-US" dirty="0" smtClean="0"/>
              <a:t>Principle means: </a:t>
            </a:r>
          </a:p>
          <a:p>
            <a:pPr lvl="1"/>
            <a:r>
              <a:rPr lang="en-US" dirty="0" smtClean="0"/>
              <a:t>Standard</a:t>
            </a:r>
          </a:p>
          <a:p>
            <a:pPr lvl="1"/>
            <a:r>
              <a:rPr lang="en-US" dirty="0" smtClean="0"/>
              <a:t>Belief</a:t>
            </a:r>
          </a:p>
          <a:p>
            <a:pPr lvl="1"/>
            <a:r>
              <a:rPr lang="en-US" dirty="0" smtClean="0"/>
              <a:t>Code</a:t>
            </a:r>
          </a:p>
          <a:p>
            <a:pPr lvl="1"/>
            <a:r>
              <a:rPr lang="en-US" dirty="0" smtClean="0"/>
              <a:t>Rule</a:t>
            </a:r>
          </a:p>
          <a:p>
            <a:pPr lvl="1"/>
            <a:r>
              <a:rPr lang="en-US" dirty="0" smtClean="0"/>
              <a:t>Law</a:t>
            </a:r>
          </a:p>
          <a:p>
            <a:pPr lvl="1"/>
            <a:endParaRPr lang="en-US" dirty="0" smtClean="0"/>
          </a:p>
          <a:p>
            <a:pPr lvl="1"/>
            <a:endParaRPr lang="en-US" dirty="0" smtClean="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200400"/>
            <a:ext cx="8229600" cy="3459163"/>
          </a:xfrm>
        </p:spPr>
        <p:txBody>
          <a:bodyPr>
            <a:normAutofit/>
          </a:bodyPr>
          <a:lstStyle/>
          <a:p>
            <a:pPr marL="914400" lvl="1" indent="-514350">
              <a:buFont typeface="+mj-lt"/>
              <a:buAutoNum type="arabicPeriod"/>
            </a:pPr>
            <a:r>
              <a:rPr lang="en-US" dirty="0" smtClean="0"/>
              <a:t>Test makers can’t afford to argue truths, they go for the unarguable answer.</a:t>
            </a:r>
          </a:p>
          <a:p>
            <a:pPr marL="914400" lvl="1" indent="-514350">
              <a:buFont typeface="+mj-lt"/>
              <a:buAutoNum type="arabicPeriod"/>
            </a:pPr>
            <a:endParaRPr lang="en-US" dirty="0" smtClean="0"/>
          </a:p>
          <a:p>
            <a:pPr marL="914400" lvl="1" indent="-514350">
              <a:buFont typeface="+mj-lt"/>
              <a:buAutoNum type="arabicPeriod"/>
            </a:pPr>
            <a:r>
              <a:rPr lang="en-US" dirty="0" smtClean="0"/>
              <a:t>Don’t outsmart yourself.</a:t>
            </a:r>
          </a:p>
          <a:p>
            <a:pPr marL="914400" lvl="1" indent="-514350">
              <a:buFont typeface="+mj-lt"/>
              <a:buAutoNum type="arabicPeriod"/>
            </a:pPr>
            <a:endParaRPr lang="en-US" dirty="0"/>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a:bodyPr>
          <a:lstStyle/>
          <a:p>
            <a:pPr marL="514350" indent="-514350"/>
            <a:r>
              <a:rPr lang="en-US" dirty="0" smtClean="0"/>
              <a:t>Be The Test Maker</a:t>
            </a:r>
            <a:endParaRPr lang="en-US" dirty="0" smtClean="0"/>
          </a:p>
        </p:txBody>
      </p:sp>
      <p:sp>
        <p:nvSpPr>
          <p:cNvPr id="6" name="Flowchart: Merge 5"/>
          <p:cNvSpPr/>
          <p:nvPr/>
        </p:nvSpPr>
        <p:spPr>
          <a:xfrm>
            <a:off x="3124200" y="1524000"/>
            <a:ext cx="3276600" cy="12954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Black" pitchFamily="34" charset="0"/>
              </a:rPr>
              <a:t>Test Strategies</a:t>
            </a:r>
            <a:endParaRPr lang="en-US" b="1" dirty="0">
              <a:latin typeface="Arial Black"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133600"/>
            <a:ext cx="8229600" cy="4525963"/>
          </a:xfrm>
        </p:spPr>
        <p:txBody>
          <a:bodyPr>
            <a:normAutofit fontScale="77500" lnSpcReduction="20000"/>
          </a:bodyPr>
          <a:lstStyle/>
          <a:p>
            <a:pPr marL="914400" lvl="1" indent="-514350"/>
            <a:r>
              <a:rPr lang="en-US" sz="4800" dirty="0" smtClean="0"/>
              <a:t>4 </a:t>
            </a:r>
            <a:r>
              <a:rPr lang="en-US" sz="4800" dirty="0" smtClean="0"/>
              <a:t>passages</a:t>
            </a:r>
          </a:p>
          <a:p>
            <a:pPr marL="1314450" lvl="2" indent="-514350"/>
            <a:r>
              <a:rPr lang="en-US" sz="4400" dirty="0" smtClean="0"/>
              <a:t>Fiction</a:t>
            </a:r>
          </a:p>
          <a:p>
            <a:pPr marL="1314450" lvl="2" indent="-514350"/>
            <a:r>
              <a:rPr lang="en-US" sz="4400" dirty="0" smtClean="0"/>
              <a:t>Natural Science</a:t>
            </a:r>
          </a:p>
          <a:p>
            <a:pPr marL="1314450" lvl="2" indent="-514350"/>
            <a:r>
              <a:rPr lang="en-US" sz="4400" dirty="0" smtClean="0"/>
              <a:t>Humanities</a:t>
            </a:r>
          </a:p>
          <a:p>
            <a:pPr marL="1314450" lvl="2" indent="-514350"/>
            <a:r>
              <a:rPr lang="en-US" sz="4400" dirty="0" smtClean="0"/>
              <a:t>Social Studies</a:t>
            </a:r>
            <a:endParaRPr lang="en-US" sz="4400" dirty="0" smtClean="0"/>
          </a:p>
          <a:p>
            <a:pPr marL="914400" lvl="1" indent="-514350"/>
            <a:r>
              <a:rPr lang="en-US" sz="4800" dirty="0" smtClean="0"/>
              <a:t>750 words each</a:t>
            </a:r>
          </a:p>
          <a:p>
            <a:pPr marL="914400" lvl="1" indent="-514350"/>
            <a:r>
              <a:rPr lang="en-US" sz="4800" dirty="0" smtClean="0"/>
              <a:t>10 questions each passage</a:t>
            </a:r>
          </a:p>
          <a:p>
            <a:pPr marL="914400" lvl="1" indent="-514350"/>
            <a:r>
              <a:rPr lang="en-US" sz="4800" dirty="0" smtClean="0"/>
              <a:t>All of this in 35 minutes</a:t>
            </a:r>
          </a:p>
          <a:p>
            <a:pPr marL="914400" lvl="1" indent="-514350">
              <a:buFont typeface="+mj-lt"/>
              <a:buAutoNum type="arabicPeriod"/>
            </a:pPr>
            <a:endParaRPr lang="en-US" dirty="0"/>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a:bodyPr>
          <a:lstStyle/>
          <a:p>
            <a:r>
              <a:rPr lang="en-US" dirty="0" smtClean="0"/>
              <a:t>Ah, The humanity (etc.)</a:t>
            </a:r>
            <a:endParaRPr lang="en-US" b="1" dirty="0">
              <a:solidFill>
                <a:schemeClr val="tx1"/>
              </a:solidFill>
              <a:latin typeface="Arial Black" pitchFamily="34" charset="0"/>
            </a:endParaRPr>
          </a:p>
        </p:txBody>
      </p:sp>
      <p:sp>
        <p:nvSpPr>
          <p:cNvPr id="6" name="Flowchart: Merge 5"/>
          <p:cNvSpPr/>
          <p:nvPr/>
        </p:nvSpPr>
        <p:spPr>
          <a:xfrm>
            <a:off x="3124200" y="1524000"/>
            <a:ext cx="3276600" cy="12954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Black" pitchFamily="34" charset="0"/>
              </a:rPr>
              <a:t>Test Strategies</a:t>
            </a:r>
            <a:endParaRPr lang="en-US" b="1" dirty="0">
              <a:latin typeface="Arial Black"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200400"/>
            <a:ext cx="8229600" cy="3459163"/>
          </a:xfrm>
        </p:spPr>
        <p:txBody>
          <a:bodyPr>
            <a:normAutofit/>
          </a:bodyPr>
          <a:lstStyle/>
          <a:p>
            <a:pPr marL="914400" lvl="1" indent="-514350">
              <a:buFont typeface="+mj-lt"/>
              <a:buAutoNum type="arabicPeriod"/>
            </a:pPr>
            <a:endParaRPr lang="en-US" dirty="0"/>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a:bodyPr>
          <a:lstStyle/>
          <a:p>
            <a:pPr marL="514350" indent="-514350"/>
            <a:r>
              <a:rPr lang="en-US" dirty="0" smtClean="0"/>
              <a:t>Mo, Hairy and Curly Context</a:t>
            </a:r>
            <a:endParaRPr lang="en-US" dirty="0" smtClean="0"/>
          </a:p>
        </p:txBody>
      </p:sp>
      <p:sp>
        <p:nvSpPr>
          <p:cNvPr id="6" name="Flowchart: Merge 5"/>
          <p:cNvSpPr/>
          <p:nvPr/>
        </p:nvSpPr>
        <p:spPr>
          <a:xfrm>
            <a:off x="3124200" y="1524000"/>
            <a:ext cx="3276600" cy="12954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Black" pitchFamily="34" charset="0"/>
              </a:rPr>
              <a:t>Test Strategies</a:t>
            </a:r>
            <a:endParaRPr lang="en-US" b="1" dirty="0">
              <a:latin typeface="Arial Black"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200400"/>
            <a:ext cx="8229600" cy="3459163"/>
          </a:xfrm>
        </p:spPr>
        <p:txBody>
          <a:bodyPr>
            <a:normAutofit/>
          </a:bodyPr>
          <a:lstStyle/>
          <a:p>
            <a:pPr marL="914400" lvl="1" indent="-514350">
              <a:buFont typeface="+mj-lt"/>
              <a:buAutoNum type="arabicPeriod"/>
            </a:pPr>
            <a:endParaRPr lang="en-US" dirty="0"/>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a:bodyPr>
          <a:lstStyle/>
          <a:p>
            <a:pPr marL="514350" indent="-514350"/>
            <a:r>
              <a:rPr lang="en-US" dirty="0" smtClean="0"/>
              <a:t>The Question Are the Answers</a:t>
            </a:r>
            <a:endParaRPr lang="en-US" dirty="0" smtClean="0"/>
          </a:p>
        </p:txBody>
      </p:sp>
      <p:sp>
        <p:nvSpPr>
          <p:cNvPr id="6" name="Flowchart: Merge 5"/>
          <p:cNvSpPr/>
          <p:nvPr/>
        </p:nvSpPr>
        <p:spPr>
          <a:xfrm>
            <a:off x="3124200" y="1524000"/>
            <a:ext cx="3276600" cy="12954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Black" pitchFamily="34" charset="0"/>
              </a:rPr>
              <a:t>Test Strategies</a:t>
            </a:r>
            <a:endParaRPr lang="en-US" b="1" dirty="0">
              <a:latin typeface="Arial Black"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200400"/>
            <a:ext cx="8229600" cy="3459163"/>
          </a:xfrm>
        </p:spPr>
        <p:txBody>
          <a:bodyPr>
            <a:normAutofit/>
          </a:bodyPr>
          <a:lstStyle/>
          <a:p>
            <a:pPr marL="914400" lvl="1" indent="-514350">
              <a:buFont typeface="+mj-lt"/>
              <a:buAutoNum type="arabicPeriod"/>
            </a:pPr>
            <a:endParaRPr lang="en-US" dirty="0"/>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a:bodyPr>
          <a:lstStyle/>
          <a:p>
            <a:pPr marL="514350" indent="-514350"/>
            <a:r>
              <a:rPr lang="en-US" dirty="0" smtClean="0"/>
              <a:t>Context Messaging</a:t>
            </a:r>
            <a:endParaRPr lang="en-US" dirty="0" smtClean="0"/>
          </a:p>
        </p:txBody>
      </p:sp>
      <p:sp>
        <p:nvSpPr>
          <p:cNvPr id="6" name="Flowchart: Merge 5"/>
          <p:cNvSpPr/>
          <p:nvPr/>
        </p:nvSpPr>
        <p:spPr>
          <a:xfrm>
            <a:off x="3124200" y="1524000"/>
            <a:ext cx="3276600" cy="12954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Black" pitchFamily="34" charset="0"/>
              </a:rPr>
              <a:t>Test Strategies</a:t>
            </a:r>
            <a:endParaRPr lang="en-US" b="1" dirty="0">
              <a:latin typeface="Arial Black"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200400"/>
            <a:ext cx="8229600" cy="3459163"/>
          </a:xfrm>
        </p:spPr>
        <p:txBody>
          <a:bodyPr>
            <a:normAutofit/>
          </a:bodyPr>
          <a:lstStyle/>
          <a:p>
            <a:pPr marL="914400" lvl="1" indent="-514350">
              <a:buFont typeface="+mj-lt"/>
              <a:buAutoNum type="arabicPeriod"/>
            </a:pPr>
            <a:endParaRPr lang="en-US" dirty="0"/>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a:bodyPr>
          <a:lstStyle/>
          <a:p>
            <a:pPr marL="514350" indent="-514350"/>
            <a:r>
              <a:rPr lang="en-US" dirty="0" smtClean="0"/>
              <a:t>The Night Before the Night Before</a:t>
            </a:r>
            <a:endParaRPr lang="en-US" dirty="0" smtClean="0"/>
          </a:p>
        </p:txBody>
      </p:sp>
      <p:sp>
        <p:nvSpPr>
          <p:cNvPr id="6" name="Flowchart: Merge 5"/>
          <p:cNvSpPr/>
          <p:nvPr/>
        </p:nvSpPr>
        <p:spPr>
          <a:xfrm>
            <a:off x="3124200" y="1524000"/>
            <a:ext cx="3276600" cy="12954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Black" pitchFamily="34" charset="0"/>
              </a:rPr>
              <a:t>Test Strategies</a:t>
            </a:r>
            <a:endParaRPr lang="en-US" b="1" dirty="0">
              <a:latin typeface="Arial Black"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200400"/>
            <a:ext cx="8229600" cy="3459163"/>
          </a:xfrm>
        </p:spPr>
        <p:txBody>
          <a:bodyPr>
            <a:normAutofit/>
          </a:bodyPr>
          <a:lstStyle/>
          <a:p>
            <a:pPr marL="914400" lvl="1" indent="-514350">
              <a:buFont typeface="+mj-lt"/>
              <a:buAutoNum type="arabicPeriod"/>
            </a:pPr>
            <a:endParaRPr lang="en-US" dirty="0"/>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a:bodyPr>
          <a:lstStyle/>
          <a:p>
            <a:pPr marL="514350" indent="-514350"/>
            <a:r>
              <a:rPr lang="en-US" dirty="0" smtClean="0"/>
              <a:t>Translate Questions Into English</a:t>
            </a:r>
            <a:endParaRPr lang="en-US" dirty="0" smtClean="0"/>
          </a:p>
        </p:txBody>
      </p:sp>
      <p:sp>
        <p:nvSpPr>
          <p:cNvPr id="6" name="Flowchart: Merge 5"/>
          <p:cNvSpPr/>
          <p:nvPr/>
        </p:nvSpPr>
        <p:spPr>
          <a:xfrm>
            <a:off x="3124200" y="1524000"/>
            <a:ext cx="3276600" cy="12954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Black" pitchFamily="34" charset="0"/>
              </a:rPr>
              <a:t>Test Strategies</a:t>
            </a:r>
            <a:endParaRPr lang="en-US" b="1" dirty="0">
              <a:latin typeface="Arial Black"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200400"/>
            <a:ext cx="8229600" cy="3459163"/>
          </a:xfrm>
        </p:spPr>
        <p:txBody>
          <a:bodyPr>
            <a:normAutofit/>
          </a:bodyPr>
          <a:lstStyle/>
          <a:p>
            <a:pPr marL="914400" lvl="1" indent="-514350">
              <a:buFont typeface="+mj-lt"/>
              <a:buAutoNum type="arabicPeriod"/>
            </a:pPr>
            <a:endParaRPr lang="en-US" dirty="0"/>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a:bodyPr>
          <a:lstStyle/>
          <a:p>
            <a:pPr marL="514350" indent="-514350"/>
            <a:r>
              <a:rPr lang="en-US" dirty="0" smtClean="0"/>
              <a:t>Understand Overstatements</a:t>
            </a:r>
            <a:endParaRPr lang="en-US" dirty="0" smtClean="0"/>
          </a:p>
        </p:txBody>
      </p:sp>
      <p:sp>
        <p:nvSpPr>
          <p:cNvPr id="6" name="Flowchart: Merge 5"/>
          <p:cNvSpPr/>
          <p:nvPr/>
        </p:nvSpPr>
        <p:spPr>
          <a:xfrm>
            <a:off x="3124200" y="1524000"/>
            <a:ext cx="3276600" cy="12954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Black" pitchFamily="34" charset="0"/>
              </a:rPr>
              <a:t>Test Strategies</a:t>
            </a:r>
            <a:endParaRPr lang="en-US" b="1" dirty="0">
              <a:latin typeface="Arial Black"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200400"/>
            <a:ext cx="8229600" cy="3459163"/>
          </a:xfrm>
        </p:spPr>
        <p:txBody>
          <a:bodyPr>
            <a:normAutofit/>
          </a:bodyPr>
          <a:lstStyle/>
          <a:p>
            <a:pPr marL="914400" lvl="1" indent="-514350">
              <a:buFont typeface="+mj-lt"/>
              <a:buAutoNum type="arabicPeriod"/>
            </a:pPr>
            <a:endParaRPr lang="en-US" dirty="0"/>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a:bodyPr>
          <a:lstStyle/>
          <a:p>
            <a:pPr marL="514350" indent="-514350"/>
            <a:r>
              <a:rPr lang="en-US" dirty="0" smtClean="0"/>
              <a:t>Read As a Writer</a:t>
            </a:r>
            <a:endParaRPr lang="en-US" dirty="0" smtClean="0"/>
          </a:p>
        </p:txBody>
      </p:sp>
      <p:sp>
        <p:nvSpPr>
          <p:cNvPr id="6" name="Flowchart: Merge 5"/>
          <p:cNvSpPr/>
          <p:nvPr/>
        </p:nvSpPr>
        <p:spPr>
          <a:xfrm>
            <a:off x="3124200" y="1524000"/>
            <a:ext cx="3276600" cy="12954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Black" pitchFamily="34" charset="0"/>
              </a:rPr>
              <a:t>Test Strategies</a:t>
            </a:r>
            <a:endParaRPr lang="en-US" b="1" dirty="0">
              <a:latin typeface="Arial Black"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200400"/>
            <a:ext cx="8229600" cy="3459163"/>
          </a:xfrm>
        </p:spPr>
        <p:txBody>
          <a:bodyPr>
            <a:normAutofit/>
          </a:bodyPr>
          <a:lstStyle/>
          <a:p>
            <a:pPr marL="914400" lvl="1" indent="-514350">
              <a:buFont typeface="+mj-lt"/>
              <a:buAutoNum type="arabicPeriod"/>
            </a:pPr>
            <a:endParaRPr lang="en-US" dirty="0"/>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a:bodyPr>
          <a:lstStyle/>
          <a:p>
            <a:pPr marL="514350" indent="-514350"/>
            <a:r>
              <a:rPr lang="en-US" dirty="0" smtClean="0"/>
              <a:t>Be a </a:t>
            </a:r>
            <a:r>
              <a:rPr lang="en-US" dirty="0" err="1" smtClean="0"/>
              <a:t>Medi</a:t>
            </a:r>
            <a:r>
              <a:rPr lang="en-US" dirty="0" smtClean="0"/>
              <a:t>-Tater Tot</a:t>
            </a:r>
            <a:endParaRPr lang="en-US" dirty="0" smtClean="0"/>
          </a:p>
        </p:txBody>
      </p:sp>
      <p:sp>
        <p:nvSpPr>
          <p:cNvPr id="6" name="Flowchart: Merge 5"/>
          <p:cNvSpPr/>
          <p:nvPr/>
        </p:nvSpPr>
        <p:spPr>
          <a:xfrm>
            <a:off x="3124200" y="1524000"/>
            <a:ext cx="3276600" cy="12954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Black" pitchFamily="34" charset="0"/>
              </a:rPr>
              <a:t>Test Strategies</a:t>
            </a:r>
            <a:endParaRPr lang="en-US" b="1" dirty="0">
              <a:latin typeface="Arial Black"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lstStyle/>
          <a:p>
            <a:r>
              <a:rPr lang="en-US" b="1" dirty="0" smtClean="0">
                <a:solidFill>
                  <a:schemeClr val="tx1"/>
                </a:solidFill>
                <a:latin typeface="Arial Black" pitchFamily="34" charset="0"/>
              </a:rPr>
              <a:t>Basic Approach</a:t>
            </a:r>
            <a:endParaRPr lang="en-US" b="1" dirty="0">
              <a:solidFill>
                <a:schemeClr val="tx1"/>
              </a:solidFill>
              <a:latin typeface="Arial Black" pitchFamily="34" charset="0"/>
            </a:endParaRPr>
          </a:p>
        </p:txBody>
      </p:sp>
      <p:sp>
        <p:nvSpPr>
          <p:cNvPr id="3" name="Content Placeholder 2"/>
          <p:cNvSpPr>
            <a:spLocks noGrp="1"/>
          </p:cNvSpPr>
          <p:nvPr>
            <p:ph idx="1"/>
          </p:nvPr>
        </p:nvSpPr>
        <p:spPr/>
        <p:txBody>
          <a:bodyPr/>
          <a:lstStyle/>
          <a:p>
            <a:pPr>
              <a:buNone/>
            </a:pPr>
            <a:r>
              <a:rPr lang="en-US" dirty="0" smtClean="0"/>
              <a:t>7-weeks, 3-minutes-a-day </a:t>
            </a:r>
          </a:p>
          <a:p>
            <a:pPr>
              <a:buNone/>
            </a:pPr>
            <a:endParaRPr lang="en-US" dirty="0"/>
          </a:p>
          <a:p>
            <a:pPr>
              <a:buNone/>
            </a:pPr>
            <a:r>
              <a:rPr lang="en-US" dirty="0" smtClean="0"/>
              <a:t>Day 1: Review how to make this work for you</a:t>
            </a:r>
          </a:p>
          <a:p>
            <a:pPr>
              <a:buNone/>
            </a:pPr>
            <a:r>
              <a:rPr lang="en-US" dirty="0" smtClean="0"/>
              <a:t>Day 2-16: Study one principle per day. </a:t>
            </a:r>
          </a:p>
          <a:p>
            <a:pPr>
              <a:buNone/>
            </a:pPr>
            <a:r>
              <a:rPr lang="en-US" dirty="0"/>
              <a:t>	</a:t>
            </a:r>
            <a:r>
              <a:rPr lang="en-US" dirty="0" smtClean="0"/>
              <a:t>Three times a day (one minute each)</a:t>
            </a:r>
          </a:p>
          <a:p>
            <a:pPr>
              <a:buNone/>
            </a:pPr>
            <a:r>
              <a:rPr lang="en-US" dirty="0"/>
              <a:t>	</a:t>
            </a:r>
            <a:r>
              <a:rPr lang="en-US" dirty="0" smtClean="0"/>
              <a:t>	review in your head the basic principle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752600"/>
            <a:ext cx="7239000" cy="4525963"/>
          </a:xfrm>
        </p:spPr>
        <p:txBody>
          <a:bodyPr>
            <a:normAutofit/>
          </a:bodyPr>
          <a:lstStyle/>
          <a:p>
            <a:pPr marL="1371600" lvl="2" indent="-514350">
              <a:buNone/>
            </a:pPr>
            <a:r>
              <a:rPr lang="en-US" dirty="0" smtClean="0"/>
              <a:t>Keep your reading attack flexible ; adjust your rate from passage to passage.</a:t>
            </a:r>
          </a:p>
          <a:p>
            <a:pPr marL="1371600" lvl="2" indent="-514350">
              <a:buNone/>
            </a:pPr>
            <a:endParaRPr lang="en-US" dirty="0" smtClean="0"/>
          </a:p>
          <a:p>
            <a:pPr marL="1371600" lvl="2" indent="-514350">
              <a:buNone/>
            </a:pPr>
            <a:r>
              <a:rPr lang="en-US" dirty="0" smtClean="0"/>
              <a:t>Reading slowly gives your mind time to wonder! </a:t>
            </a:r>
            <a:r>
              <a:rPr lang="en-US" dirty="0" smtClean="0">
                <a:sym typeface="Wingdings" pitchFamily="2" charset="2"/>
              </a:rPr>
              <a:t></a:t>
            </a:r>
          </a:p>
          <a:p>
            <a:pPr marL="1371600" lvl="2" indent="-514350">
              <a:buNone/>
            </a:pPr>
            <a:endParaRPr lang="en-US" dirty="0" smtClean="0">
              <a:sym typeface="Wingdings" pitchFamily="2" charset="2"/>
            </a:endParaRPr>
          </a:p>
          <a:p>
            <a:pPr marL="1371600" lvl="2" indent="-514350">
              <a:buNone/>
            </a:pPr>
            <a:r>
              <a:rPr lang="en-US" dirty="0" smtClean="0">
                <a:sym typeface="Wingdings" pitchFamily="2" charset="2"/>
              </a:rPr>
              <a:t>Don’t swear the details! </a:t>
            </a:r>
          </a:p>
          <a:p>
            <a:pPr marL="1371600" lvl="2" indent="-514350">
              <a:buNone/>
            </a:pPr>
            <a:r>
              <a:rPr lang="en-US" dirty="0" smtClean="0">
                <a:sym typeface="Wingdings" pitchFamily="2" charset="2"/>
              </a:rPr>
              <a:t>Don’t waste time reading and rereading! </a:t>
            </a:r>
          </a:p>
          <a:p>
            <a:pPr marL="1371600" lvl="2" indent="-514350">
              <a:buNone/>
            </a:pPr>
            <a:r>
              <a:rPr lang="en-US" b="1" dirty="0" smtClean="0">
                <a:solidFill>
                  <a:srgbClr val="FFFF00"/>
                </a:solidFill>
                <a:sym typeface="Wingdings" pitchFamily="2" charset="2"/>
              </a:rPr>
              <a:t>DO make sure you have time to answer questions! That is what really counts.</a:t>
            </a:r>
          </a:p>
        </p:txBody>
      </p:sp>
      <p:sp>
        <p:nvSpPr>
          <p:cNvPr id="4" name="Title 1"/>
          <p:cNvSpPr>
            <a:spLocks noGrp="1"/>
          </p:cNvSpPr>
          <p:nvPr>
            <p:ph type="title"/>
          </p:nvPr>
        </p:nvSpPr>
        <p:spPr>
          <a:xfrm>
            <a:off x="381000" y="228600"/>
            <a:ext cx="8229600" cy="1143000"/>
          </a:xfrm>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lstStyle/>
          <a:p>
            <a:r>
              <a:rPr lang="en-US" b="1" dirty="0" smtClean="0">
                <a:solidFill>
                  <a:schemeClr val="tx1"/>
                </a:solidFill>
                <a:latin typeface="Arial Black" pitchFamily="34" charset="0"/>
              </a:rPr>
              <a:t>Rev That Engine, Parnelli!</a:t>
            </a:r>
            <a:endParaRPr lang="en-US" b="1" dirty="0">
              <a:solidFill>
                <a:schemeClr val="tx1"/>
              </a:solidFill>
              <a:latin typeface="Arial Black" pitchFamily="34" charset="0"/>
            </a:endParaRPr>
          </a:p>
        </p:txBody>
      </p:sp>
      <p:sp>
        <p:nvSpPr>
          <p:cNvPr id="6" name="Flowchart: Merge 5"/>
          <p:cNvSpPr/>
          <p:nvPr/>
        </p:nvSpPr>
        <p:spPr>
          <a:xfrm>
            <a:off x="5943600" y="1447800"/>
            <a:ext cx="2819400" cy="8382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latin typeface="Arial Black" pitchFamily="34" charset="0"/>
            </a:endParaRPr>
          </a:p>
          <a:p>
            <a:pPr algn="ctr"/>
            <a:r>
              <a:rPr lang="en-US" b="1" dirty="0" smtClean="0">
                <a:latin typeface="Arial Black" pitchFamily="34" charset="0"/>
              </a:rPr>
              <a:t>Principle 1</a:t>
            </a:r>
            <a:endParaRPr lang="en-US" b="1" dirty="0">
              <a:latin typeface="Arial Black" pitchFamily="34" charset="0"/>
            </a:endParaRPr>
          </a:p>
        </p:txBody>
      </p:sp>
      <p:pic>
        <p:nvPicPr>
          <p:cNvPr id="1026" name="Picture 2" descr="C:\Users\wnichols\AppData\Local\Microsoft\Windows\Temporary Internet Files\Content.IE5\K0O7W0UI\MC900156461[1].wmf"/>
          <p:cNvPicPr>
            <a:picLocks noChangeAspect="1" noChangeArrowheads="1"/>
          </p:cNvPicPr>
          <p:nvPr/>
        </p:nvPicPr>
        <p:blipFill>
          <a:blip r:embed="rId3" cstate="print"/>
          <a:srcRect/>
          <a:stretch>
            <a:fillRect/>
          </a:stretch>
        </p:blipFill>
        <p:spPr bwMode="auto">
          <a:xfrm>
            <a:off x="7309714" y="3810000"/>
            <a:ext cx="1834286" cy="164592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fontScale="90000"/>
          </a:bodyPr>
          <a:lstStyle/>
          <a:p>
            <a:r>
              <a:rPr lang="en-US" b="1" dirty="0" smtClean="0">
                <a:solidFill>
                  <a:schemeClr val="tx1"/>
                </a:solidFill>
                <a:latin typeface="Arial Black" pitchFamily="34" charset="0"/>
              </a:rPr>
              <a:t>Know When and What to Skip</a:t>
            </a:r>
            <a:endParaRPr lang="en-US" b="1" dirty="0">
              <a:solidFill>
                <a:schemeClr val="tx1"/>
              </a:solidFill>
              <a:latin typeface="Arial Black" pitchFamily="34" charset="0"/>
            </a:endParaRPr>
          </a:p>
        </p:txBody>
      </p:sp>
      <p:sp>
        <p:nvSpPr>
          <p:cNvPr id="6" name="Flowchart: Merge 5"/>
          <p:cNvSpPr/>
          <p:nvPr/>
        </p:nvSpPr>
        <p:spPr>
          <a:xfrm>
            <a:off x="5943600" y="1447800"/>
            <a:ext cx="2819400" cy="7620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latin typeface="Arial Black" pitchFamily="34" charset="0"/>
            </a:endParaRPr>
          </a:p>
          <a:p>
            <a:pPr algn="ctr"/>
            <a:r>
              <a:rPr lang="en-US" b="1" dirty="0" smtClean="0">
                <a:latin typeface="Arial Black" pitchFamily="34" charset="0"/>
              </a:rPr>
              <a:t>Principle 2</a:t>
            </a:r>
            <a:endParaRPr lang="en-US" b="1" dirty="0">
              <a:latin typeface="Arial Black" pitchFamily="34" charset="0"/>
            </a:endParaRPr>
          </a:p>
        </p:txBody>
      </p:sp>
      <p:pic>
        <p:nvPicPr>
          <p:cNvPr id="2050" name="Picture 2" descr="C:\Users\wnichols\AppData\Local\Microsoft\Windows\Temporary Internet Files\Content.IE5\DE4CGPLA\MC900241613[1].wmf"/>
          <p:cNvPicPr>
            <a:picLocks noGrp="1" noChangeAspect="1" noChangeArrowheads="1"/>
          </p:cNvPicPr>
          <p:nvPr>
            <p:ph idx="1"/>
          </p:nvPr>
        </p:nvPicPr>
        <p:blipFill>
          <a:blip r:embed="rId3" cstate="print"/>
          <a:srcRect/>
          <a:stretch>
            <a:fillRect/>
          </a:stretch>
        </p:blipFill>
        <p:spPr bwMode="auto">
          <a:xfrm>
            <a:off x="7010400" y="4800600"/>
            <a:ext cx="1751990" cy="1709928"/>
          </a:xfrm>
          <a:prstGeom prst="rect">
            <a:avLst/>
          </a:prstGeom>
          <a:noFill/>
        </p:spPr>
      </p:pic>
      <p:sp>
        <p:nvSpPr>
          <p:cNvPr id="5" name="TextBox 4"/>
          <p:cNvSpPr txBox="1"/>
          <p:nvPr/>
        </p:nvSpPr>
        <p:spPr>
          <a:xfrm>
            <a:off x="533400" y="1905000"/>
            <a:ext cx="6705600" cy="1569660"/>
          </a:xfrm>
          <a:prstGeom prst="rect">
            <a:avLst/>
          </a:prstGeom>
          <a:noFill/>
        </p:spPr>
        <p:txBody>
          <a:bodyPr wrap="square" rtlCol="0">
            <a:spAutoFit/>
          </a:bodyPr>
          <a:lstStyle/>
          <a:p>
            <a:r>
              <a:rPr lang="en-US" sz="3200" dirty="0" smtClean="0"/>
              <a:t>Good readers sample the passage economically, searching for major points and key terms. </a:t>
            </a:r>
            <a:endParaRPr lang="en-US" sz="3200" dirty="0"/>
          </a:p>
        </p:txBody>
      </p:sp>
      <p:sp>
        <p:nvSpPr>
          <p:cNvPr id="7" name="TextBox 6"/>
          <p:cNvSpPr txBox="1"/>
          <p:nvPr/>
        </p:nvSpPr>
        <p:spPr>
          <a:xfrm>
            <a:off x="685800" y="3886200"/>
            <a:ext cx="5715000" cy="1938992"/>
          </a:xfrm>
          <a:prstGeom prst="rect">
            <a:avLst/>
          </a:prstGeom>
          <a:noFill/>
        </p:spPr>
        <p:txBody>
          <a:bodyPr wrap="square" rtlCol="0">
            <a:spAutoFit/>
          </a:bodyPr>
          <a:lstStyle/>
          <a:p>
            <a:r>
              <a:rPr lang="en-US" sz="4000" b="1" dirty="0" smtClean="0"/>
              <a:t>The best STRATEGY is to skip a new word the first time it appears….</a:t>
            </a:r>
            <a:endParaRPr lang="en-US" sz="40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wnichols\AppData\Local\Microsoft\Windows\Temporary Internet Files\Content.IE5\K0O7W0UI\MC900434826[1].png"/>
          <p:cNvPicPr>
            <a:picLocks noChangeAspect="1" noChangeArrowheads="1"/>
          </p:cNvPicPr>
          <p:nvPr/>
        </p:nvPicPr>
        <p:blipFill>
          <a:blip r:embed="rId3" cstate="print"/>
          <a:srcRect/>
          <a:stretch>
            <a:fillRect/>
          </a:stretch>
        </p:blipFill>
        <p:spPr bwMode="auto">
          <a:xfrm>
            <a:off x="6629628" y="3962400"/>
            <a:ext cx="2514372" cy="2514372"/>
          </a:xfrm>
          <a:prstGeom prst="rect">
            <a:avLst/>
          </a:prstGeom>
          <a:noFill/>
        </p:spPr>
      </p:pic>
      <p:sp>
        <p:nvSpPr>
          <p:cNvPr id="6" name="Flowchart: Merge 5"/>
          <p:cNvSpPr/>
          <p:nvPr/>
        </p:nvSpPr>
        <p:spPr>
          <a:xfrm>
            <a:off x="5943600" y="1447800"/>
            <a:ext cx="2819400" cy="11430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Black" pitchFamily="34" charset="0"/>
              </a:rPr>
              <a:t>Principle 3</a:t>
            </a:r>
            <a:endParaRPr lang="en-US" b="1" dirty="0">
              <a:latin typeface="Arial Black" pitchFamily="34" charset="0"/>
            </a:endParaRPr>
          </a:p>
        </p:txBody>
      </p:sp>
      <p:sp>
        <p:nvSpPr>
          <p:cNvPr id="3" name="Content Placeholder 2"/>
          <p:cNvSpPr>
            <a:spLocks noGrp="1"/>
          </p:cNvSpPr>
          <p:nvPr>
            <p:ph idx="1"/>
          </p:nvPr>
        </p:nvSpPr>
        <p:spPr>
          <a:xfrm>
            <a:off x="457200" y="1447800"/>
            <a:ext cx="5562600" cy="1066800"/>
          </a:xfrm>
        </p:spPr>
        <p:txBody>
          <a:bodyPr/>
          <a:lstStyle/>
          <a:p>
            <a:pPr>
              <a:buNone/>
            </a:pPr>
            <a:r>
              <a:rPr lang="en-US" dirty="0" smtClean="0"/>
              <a:t>	</a:t>
            </a:r>
            <a:r>
              <a:rPr lang="en-US" b="1" dirty="0" smtClean="0">
                <a:solidFill>
                  <a:srgbClr val="FFFF00"/>
                </a:solidFill>
              </a:rPr>
              <a:t>Prediction is why we are not overwhelmed when we read. </a:t>
            </a:r>
          </a:p>
          <a:p>
            <a:pPr>
              <a:buNone/>
            </a:pPr>
            <a:endParaRPr lang="en-US" dirty="0"/>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lstStyle/>
          <a:p>
            <a:r>
              <a:rPr lang="en-US" b="1" dirty="0" smtClean="0">
                <a:solidFill>
                  <a:schemeClr val="tx1"/>
                </a:solidFill>
                <a:latin typeface="Arial Black" pitchFamily="34" charset="0"/>
              </a:rPr>
              <a:t>Crystal Ball Grazing</a:t>
            </a:r>
            <a:endParaRPr lang="en-US" b="1" dirty="0">
              <a:solidFill>
                <a:schemeClr val="tx1"/>
              </a:solidFill>
              <a:latin typeface="Arial Black" pitchFamily="34" charset="0"/>
            </a:endParaRPr>
          </a:p>
        </p:txBody>
      </p:sp>
      <p:sp>
        <p:nvSpPr>
          <p:cNvPr id="5" name="TextBox 4"/>
          <p:cNvSpPr txBox="1"/>
          <p:nvPr/>
        </p:nvSpPr>
        <p:spPr>
          <a:xfrm>
            <a:off x="381000" y="2667000"/>
            <a:ext cx="5943600" cy="3939540"/>
          </a:xfrm>
          <a:prstGeom prst="rect">
            <a:avLst/>
          </a:prstGeom>
          <a:noFill/>
        </p:spPr>
        <p:txBody>
          <a:bodyPr wrap="square" rtlCol="0">
            <a:spAutoFit/>
          </a:bodyPr>
          <a:lstStyle/>
          <a:p>
            <a:r>
              <a:rPr lang="en-US" sz="2800" dirty="0" smtClean="0">
                <a:latin typeface="Arial Black" pitchFamily="34" charset="0"/>
              </a:rPr>
              <a:t>What do we predict when we read?</a:t>
            </a:r>
          </a:p>
          <a:p>
            <a:endParaRPr lang="en-US" sz="2800" dirty="0" smtClean="0">
              <a:latin typeface="Arial Black" pitchFamily="34" charset="0"/>
            </a:endParaRPr>
          </a:p>
          <a:p>
            <a:pPr>
              <a:buFont typeface="Arial" pitchFamily="34" charset="0"/>
              <a:buChar char="•"/>
            </a:pPr>
            <a:r>
              <a:rPr lang="en-US" sz="2800" dirty="0" smtClean="0">
                <a:latin typeface="Arial Black" pitchFamily="34" charset="0"/>
              </a:rPr>
              <a:t> Where is this headed? </a:t>
            </a:r>
          </a:p>
          <a:p>
            <a:pPr>
              <a:buFont typeface="Arial" pitchFamily="34" charset="0"/>
              <a:buChar char="•"/>
            </a:pPr>
            <a:r>
              <a:rPr lang="en-US" sz="2800" dirty="0" smtClean="0">
                <a:latin typeface="Arial Black" pitchFamily="34" charset="0"/>
              </a:rPr>
              <a:t> What can I expect to find? </a:t>
            </a:r>
          </a:p>
          <a:p>
            <a:pPr>
              <a:buFont typeface="Arial" pitchFamily="34" charset="0"/>
              <a:buChar char="•"/>
            </a:pPr>
            <a:endParaRPr lang="en-US" sz="2800" dirty="0" smtClean="0">
              <a:latin typeface="Arial Black" pitchFamily="34" charset="0"/>
            </a:endParaRPr>
          </a:p>
          <a:p>
            <a:r>
              <a:rPr lang="en-US" sz="3200" dirty="0" smtClean="0">
                <a:solidFill>
                  <a:srgbClr val="FFFF00"/>
                </a:solidFill>
                <a:latin typeface="Arial Black" pitchFamily="34" charset="0"/>
              </a:rPr>
              <a:t>Be in control by making guesses and predictions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C:\Users\wnichols\AppData\Local\Microsoft\Windows\Temporary Internet Files\Content.IE5\K0O7W0UI\MP900439390[1].jpg"/>
          <p:cNvPicPr>
            <a:picLocks noChangeAspect="1" noChangeArrowheads="1"/>
          </p:cNvPicPr>
          <p:nvPr/>
        </p:nvPicPr>
        <p:blipFill>
          <a:blip r:embed="rId3" cstate="print"/>
          <a:srcRect l="52381" b="35735"/>
          <a:stretch>
            <a:fillRect/>
          </a:stretch>
        </p:blipFill>
        <p:spPr bwMode="auto">
          <a:xfrm>
            <a:off x="7467600" y="5257800"/>
            <a:ext cx="1437736" cy="1295400"/>
          </a:xfrm>
          <a:prstGeom prst="rect">
            <a:avLst/>
          </a:prstGeom>
          <a:noFill/>
        </p:spPr>
      </p:pic>
      <p:sp>
        <p:nvSpPr>
          <p:cNvPr id="6" name="Flowchart: Merge 5"/>
          <p:cNvSpPr/>
          <p:nvPr/>
        </p:nvSpPr>
        <p:spPr>
          <a:xfrm>
            <a:off x="6324600" y="1447800"/>
            <a:ext cx="2819400" cy="10668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Black" pitchFamily="34" charset="0"/>
              </a:rPr>
              <a:t>Principle 4</a:t>
            </a:r>
            <a:endParaRPr lang="en-US" b="1" dirty="0">
              <a:latin typeface="Arial Black" pitchFamily="34" charset="0"/>
            </a:endParaRPr>
          </a:p>
        </p:txBody>
      </p:sp>
      <p:sp>
        <p:nvSpPr>
          <p:cNvPr id="3" name="Content Placeholder 2"/>
          <p:cNvSpPr>
            <a:spLocks noGrp="1"/>
          </p:cNvSpPr>
          <p:nvPr>
            <p:ph idx="1"/>
          </p:nvPr>
        </p:nvSpPr>
        <p:spPr>
          <a:xfrm>
            <a:off x="609600" y="2133600"/>
            <a:ext cx="7010400" cy="4525963"/>
          </a:xfrm>
        </p:spPr>
        <p:txBody>
          <a:bodyPr>
            <a:normAutofit fontScale="85000" lnSpcReduction="10000"/>
          </a:bodyPr>
          <a:lstStyle/>
          <a:p>
            <a:pPr>
              <a:buNone/>
            </a:pPr>
            <a:r>
              <a:rPr lang="en-US" dirty="0" smtClean="0">
                <a:solidFill>
                  <a:srgbClr val="FFFF00"/>
                </a:solidFill>
              </a:rPr>
              <a:t>Hold something in your hand when you read. </a:t>
            </a:r>
          </a:p>
          <a:p>
            <a:pPr>
              <a:buNone/>
            </a:pPr>
            <a:r>
              <a:rPr lang="en-US" dirty="0" smtClean="0"/>
              <a:t>ACTs - you are free to mark up the passages. </a:t>
            </a:r>
          </a:p>
          <a:p>
            <a:pPr>
              <a:buNone/>
            </a:pPr>
            <a:r>
              <a:rPr lang="en-US" b="1" dirty="0" smtClean="0">
                <a:solidFill>
                  <a:srgbClr val="FFFF00"/>
                </a:solidFill>
              </a:rPr>
              <a:t>This accomplishes two goals</a:t>
            </a:r>
          </a:p>
          <a:p>
            <a:pPr marL="514350" indent="-514350">
              <a:buFont typeface="+mj-lt"/>
              <a:buAutoNum type="arabicPeriod"/>
            </a:pPr>
            <a:r>
              <a:rPr lang="en-US" dirty="0" smtClean="0"/>
              <a:t>Keeps you alert! With a pencil in hand, you have the sense that you are doing something as you read, not simply absorbing information passively. </a:t>
            </a:r>
          </a:p>
          <a:p>
            <a:pPr marL="514350" indent="-514350">
              <a:buFont typeface="+mj-lt"/>
              <a:buAutoNum type="arabicPeriod"/>
            </a:pPr>
            <a:r>
              <a:rPr lang="en-US" dirty="0" smtClean="0"/>
              <a:t>It makes it easy to review. When you go back over a passage, you can quickly return to key points and terms that you’ve already identified. </a:t>
            </a:r>
            <a:endParaRPr lang="en-US" dirty="0"/>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fontScale="90000"/>
          </a:bodyPr>
          <a:lstStyle/>
          <a:p>
            <a:r>
              <a:rPr lang="en-US" b="1" dirty="0" smtClean="0">
                <a:solidFill>
                  <a:schemeClr val="tx1"/>
                </a:solidFill>
                <a:latin typeface="Arial Black" pitchFamily="34" charset="0"/>
              </a:rPr>
              <a:t>Writing Between the Lines</a:t>
            </a:r>
            <a:endParaRPr lang="en-US" b="1" dirty="0">
              <a:solidFill>
                <a:schemeClr val="tx1"/>
              </a:solidFill>
              <a:latin typeface="Arial Black"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133600"/>
            <a:ext cx="6934200" cy="4525963"/>
          </a:xfrm>
        </p:spPr>
        <p:txBody>
          <a:bodyPr>
            <a:normAutofit lnSpcReduction="10000"/>
          </a:bodyPr>
          <a:lstStyle/>
          <a:p>
            <a:pPr>
              <a:buNone/>
            </a:pPr>
            <a:r>
              <a:rPr lang="en-US" dirty="0" smtClean="0"/>
              <a:t>You can learn to use x-ray vision to help you answer three questions about any given chunk of prose (writing style): </a:t>
            </a:r>
          </a:p>
          <a:p>
            <a:pPr marL="514350" indent="-514350">
              <a:buFont typeface="+mj-lt"/>
              <a:buAutoNum type="arabicPeriod"/>
            </a:pPr>
            <a:r>
              <a:rPr lang="en-US" sz="2400" dirty="0" smtClean="0"/>
              <a:t>What is the passage about?</a:t>
            </a:r>
          </a:p>
          <a:p>
            <a:pPr marL="514350" indent="-514350">
              <a:buFont typeface="+mj-lt"/>
              <a:buAutoNum type="arabicPeriod"/>
            </a:pPr>
            <a:r>
              <a:rPr lang="en-US" sz="2400" dirty="0" smtClean="0"/>
              <a:t>What are the parts or sections of the passage? </a:t>
            </a:r>
          </a:p>
          <a:p>
            <a:pPr marL="514350" indent="-514350">
              <a:buFont typeface="+mj-lt"/>
              <a:buAutoNum type="arabicPeriod"/>
            </a:pPr>
            <a:r>
              <a:rPr lang="en-US" sz="2400" dirty="0" smtClean="0"/>
              <a:t>How do the parts fit together? </a:t>
            </a:r>
          </a:p>
          <a:p>
            <a:pPr marL="514350" indent="-514350">
              <a:buNone/>
            </a:pPr>
            <a:endParaRPr lang="en-US" sz="2400" dirty="0" smtClean="0"/>
          </a:p>
          <a:p>
            <a:pPr marL="514350" indent="-514350">
              <a:buNone/>
            </a:pPr>
            <a:r>
              <a:rPr lang="en-US" sz="2400" dirty="0" smtClean="0"/>
              <a:t>Goal is to understand how the argument fits together. </a:t>
            </a:r>
          </a:p>
          <a:p>
            <a:pPr marL="514350" indent="-514350">
              <a:buNone/>
            </a:pPr>
            <a:r>
              <a:rPr lang="en-US" sz="2400" dirty="0" smtClean="0"/>
              <a:t>One character is pitted against the others. </a:t>
            </a:r>
          </a:p>
          <a:p>
            <a:pPr marL="514350" indent="-514350">
              <a:buNone/>
            </a:pPr>
            <a:r>
              <a:rPr lang="en-US" sz="2400" dirty="0" smtClean="0"/>
              <a:t>Did you find a broke bone or a flaw in the passage? </a:t>
            </a:r>
          </a:p>
          <a:p>
            <a:pPr marL="514350" indent="-514350">
              <a:buNone/>
            </a:pPr>
            <a:endParaRPr lang="en-US" sz="2400" dirty="0" smtClean="0"/>
          </a:p>
          <a:p>
            <a:pPr marL="514350" indent="-514350">
              <a:buNone/>
            </a:pPr>
            <a:endParaRPr lang="en-US" sz="2400" dirty="0" smtClean="0"/>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a:bodyPr>
          <a:lstStyle/>
          <a:p>
            <a:r>
              <a:rPr lang="en-US" b="1" dirty="0" smtClean="0">
                <a:solidFill>
                  <a:schemeClr val="tx1"/>
                </a:solidFill>
                <a:latin typeface="Arial Black" pitchFamily="34" charset="0"/>
              </a:rPr>
              <a:t>X-Ray Vision</a:t>
            </a:r>
            <a:endParaRPr lang="en-US" b="1" dirty="0">
              <a:solidFill>
                <a:schemeClr val="tx1"/>
              </a:solidFill>
              <a:latin typeface="Arial Black" pitchFamily="34" charset="0"/>
            </a:endParaRPr>
          </a:p>
        </p:txBody>
      </p:sp>
      <p:sp>
        <p:nvSpPr>
          <p:cNvPr id="6" name="Flowchart: Merge 5"/>
          <p:cNvSpPr/>
          <p:nvPr/>
        </p:nvSpPr>
        <p:spPr>
          <a:xfrm>
            <a:off x="5943600" y="1447800"/>
            <a:ext cx="2819400" cy="8382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latin typeface="Arial Black" pitchFamily="34" charset="0"/>
            </a:endParaRPr>
          </a:p>
          <a:p>
            <a:pPr algn="ctr"/>
            <a:r>
              <a:rPr lang="en-US" b="1" dirty="0" smtClean="0">
                <a:latin typeface="Arial Black" pitchFamily="34" charset="0"/>
              </a:rPr>
              <a:t>Principle 5</a:t>
            </a:r>
            <a:endParaRPr lang="en-US" b="1" dirty="0">
              <a:latin typeface="Arial Black" pitchFamily="34" charset="0"/>
            </a:endParaRPr>
          </a:p>
        </p:txBody>
      </p:sp>
      <p:pic>
        <p:nvPicPr>
          <p:cNvPr id="3074" name="Picture 2" descr="C:\Users\wnichols\AppData\Local\Microsoft\Windows\Temporary Internet Files\Content.IE5\DE4CGPLA\MP900385815[1].jpg"/>
          <p:cNvPicPr>
            <a:picLocks noChangeAspect="1" noChangeArrowheads="1"/>
          </p:cNvPicPr>
          <p:nvPr/>
        </p:nvPicPr>
        <p:blipFill>
          <a:blip r:embed="rId3" cstate="print"/>
          <a:srcRect/>
          <a:stretch>
            <a:fillRect/>
          </a:stretch>
        </p:blipFill>
        <p:spPr bwMode="auto">
          <a:xfrm>
            <a:off x="7663542" y="4876800"/>
            <a:ext cx="1251857" cy="17526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133600"/>
            <a:ext cx="8229600" cy="4525963"/>
          </a:xfrm>
        </p:spPr>
        <p:txBody>
          <a:bodyPr/>
          <a:lstStyle/>
          <a:p>
            <a:pPr>
              <a:buNone/>
            </a:pPr>
            <a:r>
              <a:rPr lang="en-US" sz="6000" dirty="0" smtClean="0">
                <a:solidFill>
                  <a:srgbClr val="FFFF00"/>
                </a:solidFill>
              </a:rPr>
              <a:t>Identifying the THESIS statement is the most important reading task you have. </a:t>
            </a:r>
          </a:p>
          <a:p>
            <a:pPr>
              <a:buNone/>
            </a:pPr>
            <a:endParaRPr lang="en-US" dirty="0" smtClean="0">
              <a:solidFill>
                <a:srgbClr val="FFFF00"/>
              </a:solidFill>
            </a:endParaRPr>
          </a:p>
          <a:p>
            <a:pPr>
              <a:buNone/>
            </a:pPr>
            <a:endParaRPr lang="en-US" dirty="0">
              <a:solidFill>
                <a:srgbClr val="FFFF00"/>
              </a:solidFill>
            </a:endParaRPr>
          </a:p>
        </p:txBody>
      </p:sp>
      <p:sp>
        <p:nvSpPr>
          <p:cNvPr id="4" name="Title 1"/>
          <p:cNvSpPr>
            <a:spLocks noGrp="1"/>
          </p:cNvSpPr>
          <p:nvPr>
            <p:ph type="title"/>
          </p:nvPr>
        </p:nvSpPr>
        <p:spPr>
          <a:effectLst>
            <a:outerShdw blurRad="50800" dist="38100" dir="18900000" algn="bl"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a:normAutofit fontScale="90000"/>
          </a:bodyPr>
          <a:lstStyle/>
          <a:p>
            <a:r>
              <a:rPr lang="en-US" b="1" dirty="0" smtClean="0">
                <a:solidFill>
                  <a:schemeClr val="tx1"/>
                </a:solidFill>
                <a:latin typeface="Arial Black" pitchFamily="34" charset="0"/>
              </a:rPr>
              <a:t>Something Worth Arguing About</a:t>
            </a:r>
            <a:endParaRPr lang="en-US" b="1" dirty="0">
              <a:solidFill>
                <a:schemeClr val="tx1"/>
              </a:solidFill>
              <a:latin typeface="Arial Black" pitchFamily="34" charset="0"/>
            </a:endParaRPr>
          </a:p>
        </p:txBody>
      </p:sp>
      <p:sp>
        <p:nvSpPr>
          <p:cNvPr id="6" name="Flowchart: Merge 5"/>
          <p:cNvSpPr/>
          <p:nvPr/>
        </p:nvSpPr>
        <p:spPr>
          <a:xfrm>
            <a:off x="5943600" y="1447800"/>
            <a:ext cx="2819400" cy="838200"/>
          </a:xfrm>
          <a:prstGeom prst="flowChartMerg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latin typeface="Arial Black" pitchFamily="34" charset="0"/>
            </a:endParaRPr>
          </a:p>
          <a:p>
            <a:pPr algn="ctr"/>
            <a:r>
              <a:rPr lang="en-US" b="1" dirty="0" smtClean="0">
                <a:latin typeface="Arial Black" pitchFamily="34" charset="0"/>
              </a:rPr>
              <a:t>Principle 6</a:t>
            </a:r>
            <a:endParaRPr lang="en-US" b="1" dirty="0">
              <a:latin typeface="Arial Black" pitchFamily="34" charset="0"/>
            </a:endParaRPr>
          </a:p>
        </p:txBody>
      </p:sp>
      <p:pic>
        <p:nvPicPr>
          <p:cNvPr id="3074" name="Picture 2" descr="C:\Users\wnichols\AppData\Local\Microsoft\Windows\Temporary Internet Files\Content.IE5\S7687CZ2\MC900153728[1].wmf"/>
          <p:cNvPicPr>
            <a:picLocks noChangeAspect="1" noChangeArrowheads="1"/>
          </p:cNvPicPr>
          <p:nvPr/>
        </p:nvPicPr>
        <p:blipFill>
          <a:blip r:embed="rId3" cstate="print">
            <a:lum bright="70000" contrast="-70000"/>
          </a:blip>
          <a:srcRect/>
          <a:stretch>
            <a:fillRect/>
          </a:stretch>
        </p:blipFill>
        <p:spPr bwMode="auto">
          <a:xfrm>
            <a:off x="6894477" y="5029200"/>
            <a:ext cx="2005378" cy="1590751"/>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5921</TotalTime>
  <Words>2123</Words>
  <Application>Microsoft Office PowerPoint</Application>
  <PresentationFormat>On-screen Show (4:3)</PresentationFormat>
  <Paragraphs>343</Paragraphs>
  <Slides>29</Slides>
  <Notes>29</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ACT  Reading Principles</vt:lpstr>
      <vt:lpstr>Principles</vt:lpstr>
      <vt:lpstr>Basic Approach</vt:lpstr>
      <vt:lpstr>Rev That Engine, Parnelli!</vt:lpstr>
      <vt:lpstr>Know When and What to Skip</vt:lpstr>
      <vt:lpstr>Crystal Ball Grazing</vt:lpstr>
      <vt:lpstr>Writing Between the Lines</vt:lpstr>
      <vt:lpstr>X-Ray Vision</vt:lpstr>
      <vt:lpstr>Something Worth Arguing About</vt:lpstr>
      <vt:lpstr>Summarily Dismissed</vt:lpstr>
      <vt:lpstr>Be Chalant</vt:lpstr>
      <vt:lpstr>The Power of Pivot</vt:lpstr>
      <vt:lpstr>Wordlubbers, Beware</vt:lpstr>
      <vt:lpstr>Get a Clue Holmes</vt:lpstr>
      <vt:lpstr>Coming to Terms</vt:lpstr>
      <vt:lpstr>The Harder It Comes</vt:lpstr>
      <vt:lpstr>Reading Fiction</vt:lpstr>
      <vt:lpstr>Test taking strategies </vt:lpstr>
      <vt:lpstr>Come to Your Senses</vt:lpstr>
      <vt:lpstr>Be The Test Maker</vt:lpstr>
      <vt:lpstr>Ah, The humanity (etc.)</vt:lpstr>
      <vt:lpstr>Mo, Hairy and Curly Context</vt:lpstr>
      <vt:lpstr>The Question Are the Answers</vt:lpstr>
      <vt:lpstr>Context Messaging</vt:lpstr>
      <vt:lpstr>The Night Before the Night Before</vt:lpstr>
      <vt:lpstr>Translate Questions Into English</vt:lpstr>
      <vt:lpstr>Understand Overstatements</vt:lpstr>
      <vt:lpstr>Read As a Writer</vt:lpstr>
      <vt:lpstr>Be a Medi-Tater Tot</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 READING</dc:title>
  <dc:creator>wnichols</dc:creator>
  <cp:lastModifiedBy>wnichols</cp:lastModifiedBy>
  <cp:revision>111</cp:revision>
  <dcterms:created xsi:type="dcterms:W3CDTF">2011-09-26T18:41:08Z</dcterms:created>
  <dcterms:modified xsi:type="dcterms:W3CDTF">2013-01-07T22:12:19Z</dcterms:modified>
</cp:coreProperties>
</file>